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8"/>
  </p:notesMasterIdLst>
  <p:sldIdLst>
    <p:sldId id="256" r:id="rId5"/>
    <p:sldId id="257" r:id="rId6"/>
    <p:sldId id="258" r:id="rId7"/>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3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8CBEA"/>
    <a:srgbClr val="F3F6FB"/>
    <a:srgbClr val="FF5050"/>
    <a:srgbClr val="FFA3A3"/>
    <a:srgbClr val="FFEB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8824" autoAdjust="0"/>
    <p:restoredTop sz="94660"/>
  </p:normalViewPr>
  <p:slideViewPr>
    <p:cSldViewPr snapToGrid="0" showGuides="1">
      <p:cViewPr varScale="1">
        <p:scale>
          <a:sx n="48" d="100"/>
          <a:sy n="48" d="100"/>
        </p:scale>
        <p:origin x="2790" y="72"/>
      </p:cViewPr>
      <p:guideLst>
        <p:guide orient="horz" pos="3120"/>
        <p:guide pos="213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5"/>
            <a:ext cx="2949990" cy="497969"/>
          </a:xfrm>
          <a:prstGeom prst="rect">
            <a:avLst/>
          </a:prstGeom>
        </p:spPr>
        <p:txBody>
          <a:bodyPr vert="horz" lIns="88307" tIns="44153" rIns="88307" bIns="4415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692" y="5"/>
            <a:ext cx="2949990" cy="497969"/>
          </a:xfrm>
          <a:prstGeom prst="rect">
            <a:avLst/>
          </a:prstGeom>
        </p:spPr>
        <p:txBody>
          <a:bodyPr vert="horz" lIns="88307" tIns="44153" rIns="88307" bIns="44153" rtlCol="0"/>
          <a:lstStyle>
            <a:lvl1pPr algn="r">
              <a:defRPr sz="1200"/>
            </a:lvl1pPr>
          </a:lstStyle>
          <a:p>
            <a:fld id="{F1FDB41D-316F-422F-8C7D-271A9067D442}" type="datetimeFigureOut">
              <a:rPr kumimoji="1" lang="ja-JP" altLang="en-US" smtClean="0"/>
              <a:t>2025/7/4</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88307" tIns="44153" rIns="88307" bIns="44153" rtlCol="0" anchor="ctr"/>
          <a:lstStyle/>
          <a:p>
            <a:endParaRPr lang="ja-JP" altLang="en-US"/>
          </a:p>
        </p:txBody>
      </p:sp>
      <p:sp>
        <p:nvSpPr>
          <p:cNvPr id="5" name="ノート プレースホルダー 4"/>
          <p:cNvSpPr>
            <a:spLocks noGrp="1"/>
          </p:cNvSpPr>
          <p:nvPr>
            <p:ph type="body" sz="quarter" idx="3"/>
          </p:nvPr>
        </p:nvSpPr>
        <p:spPr>
          <a:xfrm>
            <a:off x="680419" y="4783898"/>
            <a:ext cx="5446369" cy="3912834"/>
          </a:xfrm>
          <a:prstGeom prst="rect">
            <a:avLst/>
          </a:prstGeom>
        </p:spPr>
        <p:txBody>
          <a:bodyPr vert="horz" lIns="88307" tIns="44153" rIns="88307" bIns="4415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1372"/>
            <a:ext cx="2949990" cy="497969"/>
          </a:xfrm>
          <a:prstGeom prst="rect">
            <a:avLst/>
          </a:prstGeom>
        </p:spPr>
        <p:txBody>
          <a:bodyPr vert="horz" lIns="88307" tIns="44153" rIns="88307" bIns="4415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692" y="9441372"/>
            <a:ext cx="2949990" cy="497969"/>
          </a:xfrm>
          <a:prstGeom prst="rect">
            <a:avLst/>
          </a:prstGeom>
        </p:spPr>
        <p:txBody>
          <a:bodyPr vert="horz" lIns="88307" tIns="44153" rIns="88307" bIns="44153" rtlCol="0" anchor="b"/>
          <a:lstStyle>
            <a:lvl1pPr algn="r">
              <a:defRPr sz="1200"/>
            </a:lvl1pPr>
          </a:lstStyle>
          <a:p>
            <a:fld id="{96EB9538-9DE9-4288-A245-ABA64AA5101F}" type="slidenum">
              <a:rPr kumimoji="1" lang="ja-JP" altLang="en-US" smtClean="0"/>
              <a:t>‹#›</a:t>
            </a:fld>
            <a:endParaRPr kumimoji="1" lang="ja-JP" altLang="en-US"/>
          </a:p>
        </p:txBody>
      </p:sp>
    </p:spTree>
    <p:extLst>
      <p:ext uri="{BB962C8B-B14F-4D97-AF65-F5344CB8AC3E}">
        <p14:creationId xmlns:p14="http://schemas.microsoft.com/office/powerpoint/2010/main" val="24260760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89DD411-22A4-4024-93CF-93ACF126AEAB}" type="datetimeFigureOut">
              <a:rPr kumimoji="1" lang="ja-JP" altLang="en-US" smtClean="0"/>
              <a:t>2025/7/4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503C76A-0B44-4F10-AD26-18D6BD2946AF}" type="slidenum">
              <a:rPr kumimoji="1" lang="ja-JP" altLang="en-US" smtClean="0"/>
              <a:t>‹#›</a:t>
            </a:fld>
            <a:endParaRPr kumimoji="1" lang="ja-JP" altLang="en-US"/>
          </a:p>
        </p:txBody>
      </p:sp>
    </p:spTree>
    <p:extLst>
      <p:ext uri="{BB962C8B-B14F-4D97-AF65-F5344CB8AC3E}">
        <p14:creationId xmlns:p14="http://schemas.microsoft.com/office/powerpoint/2010/main" val="180395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89DD411-22A4-4024-93CF-93ACF126AEAB}" type="datetimeFigureOut">
              <a:rPr kumimoji="1" lang="ja-JP" altLang="en-US" smtClean="0"/>
              <a:t>2025/7/4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503C76A-0B44-4F10-AD26-18D6BD2946AF}" type="slidenum">
              <a:rPr kumimoji="1" lang="ja-JP" altLang="en-US" smtClean="0"/>
              <a:t>‹#›</a:t>
            </a:fld>
            <a:endParaRPr kumimoji="1" lang="ja-JP" altLang="en-US"/>
          </a:p>
        </p:txBody>
      </p:sp>
    </p:spTree>
    <p:extLst>
      <p:ext uri="{BB962C8B-B14F-4D97-AF65-F5344CB8AC3E}">
        <p14:creationId xmlns:p14="http://schemas.microsoft.com/office/powerpoint/2010/main" val="1750132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89DD411-22A4-4024-93CF-93ACF126AEAB}" type="datetimeFigureOut">
              <a:rPr kumimoji="1" lang="ja-JP" altLang="en-US" smtClean="0"/>
              <a:t>2025/7/4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503C76A-0B44-4F10-AD26-18D6BD2946AF}" type="slidenum">
              <a:rPr kumimoji="1" lang="ja-JP" altLang="en-US" smtClean="0"/>
              <a:t>‹#›</a:t>
            </a:fld>
            <a:endParaRPr kumimoji="1" lang="ja-JP" altLang="en-US"/>
          </a:p>
        </p:txBody>
      </p:sp>
    </p:spTree>
    <p:extLst>
      <p:ext uri="{BB962C8B-B14F-4D97-AF65-F5344CB8AC3E}">
        <p14:creationId xmlns:p14="http://schemas.microsoft.com/office/powerpoint/2010/main" val="4126734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89DD411-22A4-4024-93CF-93ACF126AEAB}" type="datetimeFigureOut">
              <a:rPr kumimoji="1" lang="ja-JP" altLang="en-US" smtClean="0"/>
              <a:t>2025/7/4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503C76A-0B44-4F10-AD26-18D6BD2946AF}" type="slidenum">
              <a:rPr kumimoji="1" lang="ja-JP" altLang="en-US" smtClean="0"/>
              <a:t>‹#›</a:t>
            </a:fld>
            <a:endParaRPr kumimoji="1" lang="ja-JP" altLang="en-US"/>
          </a:p>
        </p:txBody>
      </p:sp>
    </p:spTree>
    <p:extLst>
      <p:ext uri="{BB962C8B-B14F-4D97-AF65-F5344CB8AC3E}">
        <p14:creationId xmlns:p14="http://schemas.microsoft.com/office/powerpoint/2010/main" val="4194967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89DD411-22A4-4024-93CF-93ACF126AEAB}" type="datetimeFigureOut">
              <a:rPr kumimoji="1" lang="ja-JP" altLang="en-US" smtClean="0"/>
              <a:t>2025/7/4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503C76A-0B44-4F10-AD26-18D6BD2946AF}" type="slidenum">
              <a:rPr kumimoji="1" lang="ja-JP" altLang="en-US" smtClean="0"/>
              <a:t>‹#›</a:t>
            </a:fld>
            <a:endParaRPr kumimoji="1" lang="ja-JP" altLang="en-US"/>
          </a:p>
        </p:txBody>
      </p:sp>
    </p:spTree>
    <p:extLst>
      <p:ext uri="{BB962C8B-B14F-4D97-AF65-F5344CB8AC3E}">
        <p14:creationId xmlns:p14="http://schemas.microsoft.com/office/powerpoint/2010/main" val="1920769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89DD411-22A4-4024-93CF-93ACF126AEAB}" type="datetimeFigureOut">
              <a:rPr kumimoji="1" lang="ja-JP" altLang="en-US" smtClean="0"/>
              <a:t>2025/7/4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503C76A-0B44-4F10-AD26-18D6BD2946AF}" type="slidenum">
              <a:rPr kumimoji="1" lang="ja-JP" altLang="en-US" smtClean="0"/>
              <a:t>‹#›</a:t>
            </a:fld>
            <a:endParaRPr kumimoji="1" lang="ja-JP" altLang="en-US"/>
          </a:p>
        </p:txBody>
      </p:sp>
    </p:spTree>
    <p:extLst>
      <p:ext uri="{BB962C8B-B14F-4D97-AF65-F5344CB8AC3E}">
        <p14:creationId xmlns:p14="http://schemas.microsoft.com/office/powerpoint/2010/main" val="632995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89DD411-22A4-4024-93CF-93ACF126AEAB}" type="datetimeFigureOut">
              <a:rPr kumimoji="1" lang="ja-JP" altLang="en-US" smtClean="0"/>
              <a:t>2025/7/4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503C76A-0B44-4F10-AD26-18D6BD2946AF}" type="slidenum">
              <a:rPr kumimoji="1" lang="ja-JP" altLang="en-US" smtClean="0"/>
              <a:t>‹#›</a:t>
            </a:fld>
            <a:endParaRPr kumimoji="1" lang="ja-JP" altLang="en-US"/>
          </a:p>
        </p:txBody>
      </p:sp>
    </p:spTree>
    <p:extLst>
      <p:ext uri="{BB962C8B-B14F-4D97-AF65-F5344CB8AC3E}">
        <p14:creationId xmlns:p14="http://schemas.microsoft.com/office/powerpoint/2010/main" val="178345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89DD411-22A4-4024-93CF-93ACF126AEAB}" type="datetimeFigureOut">
              <a:rPr kumimoji="1" lang="ja-JP" altLang="en-US" smtClean="0"/>
              <a:t>2025/7/4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503C76A-0B44-4F10-AD26-18D6BD2946AF}" type="slidenum">
              <a:rPr kumimoji="1" lang="ja-JP" altLang="en-US" smtClean="0"/>
              <a:t>‹#›</a:t>
            </a:fld>
            <a:endParaRPr kumimoji="1" lang="ja-JP" altLang="en-US"/>
          </a:p>
        </p:txBody>
      </p:sp>
    </p:spTree>
    <p:extLst>
      <p:ext uri="{BB962C8B-B14F-4D97-AF65-F5344CB8AC3E}">
        <p14:creationId xmlns:p14="http://schemas.microsoft.com/office/powerpoint/2010/main" val="2149993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9DD411-22A4-4024-93CF-93ACF126AEAB}" type="datetimeFigureOut">
              <a:rPr kumimoji="1" lang="ja-JP" altLang="en-US" smtClean="0"/>
              <a:t>2025/7/4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503C76A-0B44-4F10-AD26-18D6BD2946AF}" type="slidenum">
              <a:rPr kumimoji="1" lang="ja-JP" altLang="en-US" smtClean="0"/>
              <a:t>‹#›</a:t>
            </a:fld>
            <a:endParaRPr kumimoji="1" lang="ja-JP" altLang="en-US"/>
          </a:p>
        </p:txBody>
      </p:sp>
    </p:spTree>
    <p:extLst>
      <p:ext uri="{BB962C8B-B14F-4D97-AF65-F5344CB8AC3E}">
        <p14:creationId xmlns:p14="http://schemas.microsoft.com/office/powerpoint/2010/main" val="2663059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89DD411-22A4-4024-93CF-93ACF126AEAB}" type="datetimeFigureOut">
              <a:rPr kumimoji="1" lang="ja-JP" altLang="en-US" smtClean="0"/>
              <a:t>2025/7/4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503C76A-0B44-4F10-AD26-18D6BD2946AF}" type="slidenum">
              <a:rPr kumimoji="1" lang="ja-JP" altLang="en-US" smtClean="0"/>
              <a:t>‹#›</a:t>
            </a:fld>
            <a:endParaRPr kumimoji="1" lang="ja-JP" altLang="en-US"/>
          </a:p>
        </p:txBody>
      </p:sp>
    </p:spTree>
    <p:extLst>
      <p:ext uri="{BB962C8B-B14F-4D97-AF65-F5344CB8AC3E}">
        <p14:creationId xmlns:p14="http://schemas.microsoft.com/office/powerpoint/2010/main" val="1852965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89DD411-22A4-4024-93CF-93ACF126AEAB}" type="datetimeFigureOut">
              <a:rPr kumimoji="1" lang="ja-JP" altLang="en-US" smtClean="0"/>
              <a:t>2025/7/4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503C76A-0B44-4F10-AD26-18D6BD2946AF}" type="slidenum">
              <a:rPr kumimoji="1" lang="ja-JP" altLang="en-US" smtClean="0"/>
              <a:t>‹#›</a:t>
            </a:fld>
            <a:endParaRPr kumimoji="1" lang="ja-JP" altLang="en-US"/>
          </a:p>
        </p:txBody>
      </p:sp>
    </p:spTree>
    <p:extLst>
      <p:ext uri="{BB962C8B-B14F-4D97-AF65-F5344CB8AC3E}">
        <p14:creationId xmlns:p14="http://schemas.microsoft.com/office/powerpoint/2010/main" val="2605608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89DD411-22A4-4024-93CF-93ACF126AEAB}" type="datetimeFigureOut">
              <a:rPr kumimoji="1" lang="ja-JP" altLang="en-US" smtClean="0"/>
              <a:t>2025/7/4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4503C76A-0B44-4F10-AD26-18D6BD2946AF}" type="slidenum">
              <a:rPr kumimoji="1" lang="ja-JP" altLang="en-US" smtClean="0"/>
              <a:t>‹#›</a:t>
            </a:fld>
            <a:endParaRPr kumimoji="1" lang="ja-JP" altLang="en-US"/>
          </a:p>
        </p:txBody>
      </p:sp>
    </p:spTree>
    <p:extLst>
      <p:ext uri="{BB962C8B-B14F-4D97-AF65-F5344CB8AC3E}">
        <p14:creationId xmlns:p14="http://schemas.microsoft.com/office/powerpoint/2010/main" val="7115590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pref.osaka.lg.jp/f-iko/kocho/chatbot01.html" TargetMode="External"/><Relationship Id="rId2" Type="http://schemas.openxmlformats.org/officeDocument/2006/relationships/hyperlink" Target="https://www.pref.osaka.lg.jp/kyoishisetsu/kyufukin/" TargetMode="Externa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図 14">
            <a:extLst>
              <a:ext uri="{FF2B5EF4-FFF2-40B4-BE49-F238E27FC236}">
                <a16:creationId xmlns:a16="http://schemas.microsoft.com/office/drawing/2014/main" id="{891A6B6B-DAAB-4884-8F3E-1C994034F6DD}"/>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54357" y="6505827"/>
            <a:ext cx="6627568" cy="1116000"/>
          </a:xfrm>
          <a:prstGeom prst="rect">
            <a:avLst/>
          </a:prstGeom>
        </p:spPr>
      </p:pic>
      <p:sp>
        <p:nvSpPr>
          <p:cNvPr id="18" name="正方形/長方形 17">
            <a:extLst>
              <a:ext uri="{FF2B5EF4-FFF2-40B4-BE49-F238E27FC236}">
                <a16:creationId xmlns:a16="http://schemas.microsoft.com/office/drawing/2014/main" id="{9B8F6052-14F0-4EF2-A821-40BC79BBBF4F}"/>
              </a:ext>
            </a:extLst>
          </p:cNvPr>
          <p:cNvSpPr/>
          <p:nvPr/>
        </p:nvSpPr>
        <p:spPr>
          <a:xfrm>
            <a:off x="373680" y="2954329"/>
            <a:ext cx="6271530" cy="1847969"/>
          </a:xfrm>
          <a:prstGeom prst="rect">
            <a:avLst/>
          </a:prstGeom>
          <a:solidFill>
            <a:schemeClr val="accent6">
              <a:lumMod val="20000"/>
              <a:lumOff val="80000"/>
            </a:schemeClr>
          </a:solidFill>
          <a:ln w="19050">
            <a:solidFill>
              <a:schemeClr val="tx1"/>
            </a:solid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dirty="0"/>
          </a:p>
        </p:txBody>
      </p:sp>
      <p:cxnSp>
        <p:nvCxnSpPr>
          <p:cNvPr id="58" name="直線コネクタ 57"/>
          <p:cNvCxnSpPr/>
          <p:nvPr/>
        </p:nvCxnSpPr>
        <p:spPr bwMode="gray">
          <a:xfrm>
            <a:off x="347451" y="1553094"/>
            <a:ext cx="6300000" cy="0"/>
          </a:xfrm>
          <a:prstGeom prst="line">
            <a:avLst/>
          </a:prstGeom>
          <a:ln w="762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bwMode="gray">
          <a:xfrm flipV="1">
            <a:off x="297339" y="7927053"/>
            <a:ext cx="6300000" cy="5"/>
          </a:xfrm>
          <a:prstGeom prst="line">
            <a:avLst/>
          </a:prstGeom>
          <a:ln w="76200">
            <a:solidFill>
              <a:srgbClr val="92D050"/>
            </a:solidFill>
          </a:ln>
        </p:spPr>
        <p:style>
          <a:lnRef idx="1">
            <a:schemeClr val="accent1"/>
          </a:lnRef>
          <a:fillRef idx="0">
            <a:schemeClr val="accent1"/>
          </a:fillRef>
          <a:effectRef idx="0">
            <a:schemeClr val="accent1"/>
          </a:effectRef>
          <a:fontRef idx="minor">
            <a:schemeClr val="tx1"/>
          </a:fontRef>
        </p:style>
      </p:cxnSp>
      <p:sp>
        <p:nvSpPr>
          <p:cNvPr id="52" name="角丸四角形 51"/>
          <p:cNvSpPr/>
          <p:nvPr/>
        </p:nvSpPr>
        <p:spPr>
          <a:xfrm>
            <a:off x="297339" y="7658444"/>
            <a:ext cx="1052518" cy="284562"/>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角丸四角形 47"/>
          <p:cNvSpPr/>
          <p:nvPr/>
        </p:nvSpPr>
        <p:spPr>
          <a:xfrm>
            <a:off x="345210" y="1287975"/>
            <a:ext cx="1048078" cy="297546"/>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354073" y="438694"/>
            <a:ext cx="6300000" cy="769441"/>
          </a:xfrm>
          <a:prstGeom prst="rect">
            <a:avLst/>
          </a:prstGeom>
          <a:noFill/>
        </p:spPr>
        <p:txBody>
          <a:bodyPr wrap="square" rtlCol="0">
            <a:spAutoFit/>
          </a:bodyPr>
          <a:lstStyle/>
          <a:p>
            <a:pPr algn="ctr"/>
            <a:r>
              <a:rPr kumimoji="1" lang="ja-JP" altLang="en-US" sz="2000" b="1" dirty="0">
                <a:latin typeface="UD デジタル 教科書体 NK-B" panose="02020700000000000000" pitchFamily="18" charset="-128"/>
                <a:ea typeface="UD デジタル 教科書体 NK-B" panose="02020700000000000000" pitchFamily="18" charset="-128"/>
              </a:rPr>
              <a:t>国公立高等学校等奨学のための給付金の</a:t>
            </a:r>
            <a:endParaRPr kumimoji="1" lang="en-US" altLang="ja-JP" sz="2000" b="1" dirty="0">
              <a:latin typeface="UD デジタル 教科書体 NK-B" panose="02020700000000000000" pitchFamily="18" charset="-128"/>
              <a:ea typeface="UD デジタル 教科書体 NK-B" panose="02020700000000000000" pitchFamily="18" charset="-128"/>
            </a:endParaRPr>
          </a:p>
          <a:p>
            <a:pPr algn="ctr"/>
            <a:r>
              <a:rPr kumimoji="1" lang="ja-JP" altLang="en-US" sz="2400" b="1" dirty="0">
                <a:latin typeface="UD デジタル 教科書体 NK-B" panose="02020700000000000000" pitchFamily="18" charset="-128"/>
                <a:ea typeface="UD デジタル 教科書体 NK-B" panose="02020700000000000000" pitchFamily="18" charset="-128"/>
              </a:rPr>
              <a:t>申請手続きについて</a:t>
            </a:r>
          </a:p>
        </p:txBody>
      </p:sp>
      <p:pic>
        <p:nvPicPr>
          <p:cNvPr id="6" name="Picture 4" descr="clip_image002"/>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849362" y="108744"/>
            <a:ext cx="932563" cy="256159"/>
          </a:xfrm>
          <a:prstGeom prst="rect">
            <a:avLst/>
          </a:prstGeom>
          <a:noFill/>
          <a:extLst>
            <a:ext uri="{909E8E84-426E-40DD-AFC4-6F175D3DCCD1}">
              <a14:hiddenFill xmlns:a14="http://schemas.microsoft.com/office/drawing/2010/main">
                <a:solidFill>
                  <a:srgbClr val="FFFFFF"/>
                </a:solidFill>
              </a14:hiddenFill>
            </a:ext>
          </a:extLst>
        </p:spPr>
      </p:pic>
      <p:sp>
        <p:nvSpPr>
          <p:cNvPr id="9" name="テキスト ボックス 8"/>
          <p:cNvSpPr txBox="1"/>
          <p:nvPr/>
        </p:nvSpPr>
        <p:spPr bwMode="gray">
          <a:xfrm>
            <a:off x="413897" y="1291697"/>
            <a:ext cx="1055911" cy="307777"/>
          </a:xfrm>
          <a:prstGeom prst="rect">
            <a:avLst/>
          </a:prstGeom>
          <a:noFill/>
          <a:ln>
            <a:noFill/>
          </a:ln>
        </p:spPr>
        <p:txBody>
          <a:bodyPr wrap="square" rtlCol="0">
            <a:spAutoFit/>
          </a:bodyPr>
          <a:lstStyle/>
          <a:p>
            <a:r>
              <a:rPr kumimoji="1" lang="ja-JP" altLang="en-US" sz="1400" b="1" dirty="0">
                <a:latin typeface="UD デジタル 教科書体 NK-B" panose="02020700000000000000" pitchFamily="18" charset="-128"/>
                <a:ea typeface="UD デジタル 教科書体 NK-B" panose="02020700000000000000" pitchFamily="18" charset="-128"/>
              </a:rPr>
              <a:t>制度概要</a:t>
            </a:r>
          </a:p>
        </p:txBody>
      </p:sp>
      <p:sp>
        <p:nvSpPr>
          <p:cNvPr id="10" name="テキスト ボックス 9"/>
          <p:cNvSpPr txBox="1"/>
          <p:nvPr/>
        </p:nvSpPr>
        <p:spPr>
          <a:xfrm>
            <a:off x="345210" y="1653302"/>
            <a:ext cx="6300000" cy="461665"/>
          </a:xfrm>
          <a:prstGeom prst="rect">
            <a:avLst/>
          </a:prstGeom>
          <a:noFill/>
          <a:ln>
            <a:noFill/>
          </a:ln>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全ての意志ある生徒が安心して教育を受けられるよう、府内に在住する低所得世帯の保護者に対し、授業料以外の教育費の経済的負担を軽減するために、返還不要の現金を支給します。</a:t>
            </a:r>
            <a:endParaRPr kumimoji="1" lang="ja-JP" altLang="en-US" sz="1000" dirty="0">
              <a:latin typeface="BIZ UDPゴシック" panose="020B0400000000000000" pitchFamily="50" charset="-128"/>
              <a:ea typeface="BIZ UDPゴシック" panose="020B0400000000000000" pitchFamily="50" charset="-128"/>
            </a:endParaRPr>
          </a:p>
        </p:txBody>
      </p:sp>
      <p:cxnSp>
        <p:nvCxnSpPr>
          <p:cNvPr id="61" name="直線コネクタ 60"/>
          <p:cNvCxnSpPr/>
          <p:nvPr/>
        </p:nvCxnSpPr>
        <p:spPr bwMode="gray">
          <a:xfrm>
            <a:off x="358336" y="2605880"/>
            <a:ext cx="6300000" cy="15"/>
          </a:xfrm>
          <a:prstGeom prst="line">
            <a:avLst/>
          </a:prstGeom>
          <a:ln w="76200">
            <a:solidFill>
              <a:srgbClr val="92D050"/>
            </a:solidFill>
          </a:ln>
        </p:spPr>
        <p:style>
          <a:lnRef idx="1">
            <a:schemeClr val="accent1"/>
          </a:lnRef>
          <a:fillRef idx="0">
            <a:schemeClr val="accent1"/>
          </a:fillRef>
          <a:effectRef idx="0">
            <a:schemeClr val="accent1"/>
          </a:effectRef>
          <a:fontRef idx="minor">
            <a:schemeClr val="tx1"/>
          </a:fontRef>
        </p:style>
      </p:cxnSp>
      <p:sp>
        <p:nvSpPr>
          <p:cNvPr id="62" name="角丸四角形 61"/>
          <p:cNvSpPr/>
          <p:nvPr/>
        </p:nvSpPr>
        <p:spPr bwMode="gray">
          <a:xfrm>
            <a:off x="354073" y="2314236"/>
            <a:ext cx="1699380" cy="297546"/>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テキスト ボックス 62"/>
          <p:cNvSpPr txBox="1"/>
          <p:nvPr/>
        </p:nvSpPr>
        <p:spPr>
          <a:xfrm>
            <a:off x="373680" y="2347861"/>
            <a:ext cx="1822117" cy="307777"/>
          </a:xfrm>
          <a:prstGeom prst="rect">
            <a:avLst/>
          </a:prstGeom>
          <a:noFill/>
        </p:spPr>
        <p:txBody>
          <a:bodyPr wrap="square" rtlCol="0">
            <a:spAutoFit/>
          </a:bodyPr>
          <a:lstStyle/>
          <a:p>
            <a:r>
              <a:rPr kumimoji="1" lang="ja-JP" altLang="en-US" sz="1400" b="1" dirty="0">
                <a:latin typeface="UD デジタル 教科書体 NK-B" panose="02020700000000000000" pitchFamily="18" charset="-128"/>
                <a:ea typeface="UD デジタル 教科書体 NK-B" panose="02020700000000000000" pitchFamily="18" charset="-128"/>
              </a:rPr>
              <a:t>支給対象となる要件</a:t>
            </a:r>
            <a:endParaRPr kumimoji="1" lang="en-US" altLang="ja-JP" sz="1400" b="1" dirty="0">
              <a:latin typeface="UD デジタル 教科書体 NK-B" panose="02020700000000000000" pitchFamily="18" charset="-128"/>
              <a:ea typeface="UD デジタル 教科書体 NK-B" panose="02020700000000000000" pitchFamily="18" charset="-128"/>
            </a:endParaRPr>
          </a:p>
        </p:txBody>
      </p:sp>
      <p:sp>
        <p:nvSpPr>
          <p:cNvPr id="13" name="正方形/長方形 12"/>
          <p:cNvSpPr/>
          <p:nvPr/>
        </p:nvSpPr>
        <p:spPr>
          <a:xfrm>
            <a:off x="3157415" y="9681535"/>
            <a:ext cx="543169" cy="253775"/>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kumimoji="1" lang="ja-JP" altLang="en-US" sz="900" dirty="0" err="1"/>
              <a:t>ー</a:t>
            </a:r>
            <a:r>
              <a:rPr kumimoji="1" lang="ja-JP" altLang="en-US" sz="900" dirty="0"/>
              <a:t>１ー</a:t>
            </a:r>
          </a:p>
        </p:txBody>
      </p:sp>
      <p:graphicFrame>
        <p:nvGraphicFramePr>
          <p:cNvPr id="21" name="表 3">
            <a:extLst>
              <a:ext uri="{FF2B5EF4-FFF2-40B4-BE49-F238E27FC236}">
                <a16:creationId xmlns:a16="http://schemas.microsoft.com/office/drawing/2014/main" id="{93C7BEE1-7356-4B3C-85D2-CBAAB3E21F5C}"/>
              </a:ext>
            </a:extLst>
          </p:cNvPr>
          <p:cNvGraphicFramePr>
            <a:graphicFrameLocks noGrp="1"/>
          </p:cNvGraphicFramePr>
          <p:nvPr>
            <p:extLst>
              <p:ext uri="{D42A27DB-BD31-4B8C-83A1-F6EECF244321}">
                <p14:modId xmlns:p14="http://schemas.microsoft.com/office/powerpoint/2010/main" val="4151169946"/>
              </p:ext>
            </p:extLst>
          </p:nvPr>
        </p:nvGraphicFramePr>
        <p:xfrm>
          <a:off x="356361" y="2678708"/>
          <a:ext cx="6271530" cy="2308860"/>
        </p:xfrm>
        <a:graphic>
          <a:graphicData uri="http://schemas.openxmlformats.org/drawingml/2006/table">
            <a:tbl>
              <a:tblPr firstRow="1" bandRow="1">
                <a:tableStyleId>{5C22544A-7EE6-4342-B048-85BDC9FD1C3A}</a:tableStyleId>
              </a:tblPr>
              <a:tblGrid>
                <a:gridCol w="6271530">
                  <a:extLst>
                    <a:ext uri="{9D8B030D-6E8A-4147-A177-3AD203B41FA5}">
                      <a16:colId xmlns:a16="http://schemas.microsoft.com/office/drawing/2014/main" val="2122494188"/>
                    </a:ext>
                  </a:extLst>
                </a:gridCol>
              </a:tblGrid>
              <a:tr h="1364093">
                <a:tc>
                  <a:txBody>
                    <a:bodyPr/>
                    <a:lstStyle/>
                    <a:p>
                      <a:pPr>
                        <a:lnSpc>
                          <a:spcPct val="100000"/>
                        </a:lnSpc>
                      </a:pPr>
                      <a:r>
                        <a:rPr kumimoji="1" lang="ja-JP" altLang="en-US" sz="1050" b="0" dirty="0">
                          <a:solidFill>
                            <a:schemeClr val="tx1"/>
                          </a:solidFill>
                          <a:latin typeface="BIZ UDPゴシック" panose="020B0400000000000000" pitchFamily="50" charset="-128"/>
                          <a:ea typeface="BIZ UDPゴシック" panose="020B0400000000000000" pitchFamily="50" charset="-128"/>
                        </a:rPr>
                        <a:t>令和７年</a:t>
                      </a:r>
                      <a:r>
                        <a:rPr kumimoji="1" lang="en-US" altLang="ja-JP" sz="1050" b="0" dirty="0">
                          <a:solidFill>
                            <a:schemeClr val="tx1"/>
                          </a:solidFill>
                          <a:latin typeface="BIZ UDPゴシック" panose="020B0400000000000000" pitchFamily="50" charset="-128"/>
                          <a:ea typeface="BIZ UDPゴシック" panose="020B0400000000000000" pitchFamily="50" charset="-128"/>
                        </a:rPr>
                        <a:t>7</a:t>
                      </a:r>
                      <a:r>
                        <a:rPr kumimoji="1" lang="ja-JP" altLang="en-US" sz="1050" b="0" dirty="0">
                          <a:solidFill>
                            <a:schemeClr val="tx1"/>
                          </a:solidFill>
                          <a:latin typeface="BIZ UDPゴシック" panose="020B0400000000000000" pitchFamily="50" charset="-128"/>
                          <a:ea typeface="BIZ UDPゴシック" panose="020B0400000000000000" pitchFamily="50" charset="-128"/>
                        </a:rPr>
                        <a:t>月</a:t>
                      </a:r>
                      <a:r>
                        <a:rPr kumimoji="1" lang="en-US" altLang="ja-JP" sz="1050" b="0" dirty="0">
                          <a:solidFill>
                            <a:schemeClr val="tx1"/>
                          </a:solidFill>
                          <a:latin typeface="BIZ UDPゴシック" panose="020B0400000000000000" pitchFamily="50" charset="-128"/>
                          <a:ea typeface="BIZ UDPゴシック" panose="020B0400000000000000" pitchFamily="50" charset="-128"/>
                        </a:rPr>
                        <a:t>1</a:t>
                      </a:r>
                      <a:r>
                        <a:rPr kumimoji="1" lang="ja-JP" altLang="en-US" sz="1050" b="0" dirty="0">
                          <a:solidFill>
                            <a:schemeClr val="tx1"/>
                          </a:solidFill>
                          <a:latin typeface="BIZ UDPゴシック" panose="020B0400000000000000" pitchFamily="50" charset="-128"/>
                          <a:ea typeface="BIZ UDPゴシック" panose="020B0400000000000000" pitchFamily="50" charset="-128"/>
                        </a:rPr>
                        <a:t>日現在において、次の要件をすべて満たしている必要があります。</a:t>
                      </a:r>
                      <a:endParaRPr kumimoji="1" lang="en-US" altLang="ja-JP" sz="1050" b="0" dirty="0">
                        <a:solidFill>
                          <a:schemeClr val="tx1"/>
                        </a:solidFill>
                        <a:latin typeface="BIZ UDPゴシック" panose="020B0400000000000000" pitchFamily="50" charset="-128"/>
                        <a:ea typeface="BIZ UDPゴシック" panose="020B0400000000000000" pitchFamily="50" charset="-128"/>
                      </a:endParaRPr>
                    </a:p>
                    <a:p>
                      <a:pPr>
                        <a:lnSpc>
                          <a:spcPct val="100000"/>
                        </a:lnSpc>
                      </a:pPr>
                      <a:endParaRPr kumimoji="1" lang="en-US" altLang="ja-JP" sz="900" b="0" dirty="0">
                        <a:solidFill>
                          <a:schemeClr val="tx1"/>
                        </a:solidFill>
                        <a:latin typeface="BIZ UDPゴシック" panose="020B0400000000000000" pitchFamily="50" charset="-128"/>
                        <a:ea typeface="BIZ UDPゴシック" panose="020B0400000000000000" pitchFamily="50" charset="-128"/>
                      </a:endParaRPr>
                    </a:p>
                    <a:p>
                      <a:pPr>
                        <a:lnSpc>
                          <a:spcPct val="100000"/>
                        </a:lnSpc>
                      </a:pPr>
                      <a:r>
                        <a:rPr kumimoji="1" lang="ja-JP" altLang="en-US" sz="1050" b="0" dirty="0">
                          <a:solidFill>
                            <a:schemeClr val="tx1"/>
                          </a:solidFill>
                          <a:latin typeface="BIZ UDPゴシック" panose="020B0400000000000000" pitchFamily="50" charset="-128"/>
                          <a:ea typeface="BIZ UDPゴシック" panose="020B0400000000000000" pitchFamily="50" charset="-128"/>
                        </a:rPr>
                        <a:t> ①　保護者等（親権者等）全員の</a:t>
                      </a:r>
                      <a:r>
                        <a:rPr kumimoji="1" lang="ja-JP" altLang="en-US" sz="1400" b="1">
                          <a:solidFill>
                            <a:schemeClr val="tx1"/>
                          </a:solidFill>
                          <a:latin typeface="BIZ UDPゴシック" panose="020B0400000000000000" pitchFamily="50" charset="-128"/>
                          <a:ea typeface="BIZ UDPゴシック" panose="020B0400000000000000" pitchFamily="50" charset="-128"/>
                        </a:rPr>
                        <a:t>令和７年度</a:t>
                      </a:r>
                      <a:r>
                        <a:rPr kumimoji="1" lang="ja-JP" altLang="en-US" sz="1050" b="0">
                          <a:solidFill>
                            <a:schemeClr val="tx1"/>
                          </a:solidFill>
                          <a:latin typeface="BIZ UDPゴシック" panose="020B0400000000000000" pitchFamily="50" charset="-128"/>
                          <a:ea typeface="BIZ UDPゴシック" panose="020B0400000000000000" pitchFamily="50" charset="-128"/>
                        </a:rPr>
                        <a:t>道府県民税所得割額及び市町村民税所得割額が</a:t>
                      </a:r>
                      <a:endParaRPr kumimoji="1" lang="en-US" altLang="ja-JP" sz="1050" b="0" dirty="0">
                        <a:solidFill>
                          <a:schemeClr val="tx1"/>
                        </a:solidFill>
                        <a:latin typeface="BIZ UDPゴシック" panose="020B0400000000000000" pitchFamily="50" charset="-128"/>
                        <a:ea typeface="BIZ UDPゴシック" panose="020B0400000000000000" pitchFamily="50" charset="-128"/>
                      </a:endParaRPr>
                    </a:p>
                    <a:p>
                      <a:pPr>
                        <a:lnSpc>
                          <a:spcPct val="100000"/>
                        </a:lnSpc>
                      </a:pPr>
                      <a:r>
                        <a:rPr kumimoji="1" lang="ja-JP" altLang="en-US" sz="1050" b="0" dirty="0">
                          <a:solidFill>
                            <a:schemeClr val="tx1"/>
                          </a:solidFill>
                          <a:latin typeface="BIZ UDPゴシック" panose="020B0400000000000000" pitchFamily="50" charset="-128"/>
                          <a:ea typeface="BIZ UDPゴシック" panose="020B0400000000000000" pitchFamily="50" charset="-128"/>
                        </a:rPr>
                        <a:t>　　　</a:t>
                      </a:r>
                      <a:r>
                        <a:rPr kumimoji="1" lang="ja-JP" altLang="en-US" sz="1400" b="1" dirty="0">
                          <a:solidFill>
                            <a:schemeClr val="tx1"/>
                          </a:solidFill>
                          <a:latin typeface="BIZ UDPゴシック" panose="020B0400000000000000" pitchFamily="50" charset="-128"/>
                          <a:ea typeface="BIZ UDPゴシック" panose="020B0400000000000000" pitchFamily="50" charset="-128"/>
                        </a:rPr>
                        <a:t>非課税（</a:t>
                      </a:r>
                      <a:r>
                        <a:rPr kumimoji="1" lang="en-US" altLang="ja-JP" sz="1400" b="1" dirty="0">
                          <a:solidFill>
                            <a:schemeClr val="tx1"/>
                          </a:solidFill>
                          <a:latin typeface="BIZ UDPゴシック" panose="020B0400000000000000" pitchFamily="50" charset="-128"/>
                          <a:ea typeface="BIZ UDPゴシック" panose="020B0400000000000000" pitchFamily="50" charset="-128"/>
                        </a:rPr>
                        <a:t>0</a:t>
                      </a:r>
                      <a:r>
                        <a:rPr kumimoji="1" lang="ja-JP" altLang="en-US" sz="1400" b="1" dirty="0">
                          <a:solidFill>
                            <a:schemeClr val="tx1"/>
                          </a:solidFill>
                          <a:latin typeface="BIZ UDPゴシック" panose="020B0400000000000000" pitchFamily="50" charset="-128"/>
                          <a:ea typeface="BIZ UDPゴシック" panose="020B0400000000000000" pitchFamily="50" charset="-128"/>
                        </a:rPr>
                        <a:t>円）の世帯 </a:t>
                      </a:r>
                      <a:r>
                        <a:rPr kumimoji="1" lang="ja-JP" altLang="en-US" sz="1050" b="0" dirty="0">
                          <a:solidFill>
                            <a:schemeClr val="tx1"/>
                          </a:solidFill>
                          <a:latin typeface="BIZ UDPゴシック" panose="020B0400000000000000" pitchFamily="50" charset="-128"/>
                          <a:ea typeface="BIZ UDPゴシック" panose="020B0400000000000000" pitchFamily="50" charset="-128"/>
                        </a:rPr>
                        <a:t>又は </a:t>
                      </a:r>
                      <a:r>
                        <a:rPr kumimoji="1" lang="ja-JP" altLang="en-US" sz="1400" b="1" dirty="0">
                          <a:solidFill>
                            <a:schemeClr val="tx1"/>
                          </a:solidFill>
                          <a:latin typeface="BIZ UDPゴシック" panose="020B0400000000000000" pitchFamily="50" charset="-128"/>
                          <a:ea typeface="BIZ UDPゴシック" panose="020B0400000000000000" pitchFamily="50" charset="-128"/>
                        </a:rPr>
                        <a:t>生活保護（生業扶助）受給世帯 </a:t>
                      </a:r>
                      <a:r>
                        <a:rPr kumimoji="1" lang="ja-JP" altLang="en-US" sz="1050" b="0" dirty="0">
                          <a:solidFill>
                            <a:schemeClr val="tx1"/>
                          </a:solidFill>
                          <a:latin typeface="BIZ UDPゴシック" panose="020B0400000000000000" pitchFamily="50" charset="-128"/>
                          <a:ea typeface="BIZ UDPゴシック" panose="020B0400000000000000" pitchFamily="50" charset="-128"/>
                        </a:rPr>
                        <a:t>であること。</a:t>
                      </a:r>
                      <a:endParaRPr kumimoji="1" lang="en-US" altLang="ja-JP" sz="200" b="0" dirty="0">
                        <a:solidFill>
                          <a:schemeClr val="tx1"/>
                        </a:solidFill>
                        <a:latin typeface="BIZ UDPゴシック" panose="020B0400000000000000" pitchFamily="50" charset="-128"/>
                        <a:ea typeface="BIZ UDPゴシック" panose="020B0400000000000000" pitchFamily="50" charset="-128"/>
                      </a:endParaRPr>
                    </a:p>
                    <a:p>
                      <a:pPr>
                        <a:lnSpc>
                          <a:spcPct val="100000"/>
                        </a:lnSpc>
                      </a:pPr>
                      <a:r>
                        <a:rPr kumimoji="1" lang="ja-JP" altLang="en-US" sz="100" b="0" dirty="0">
                          <a:solidFill>
                            <a:schemeClr val="tx1"/>
                          </a:solidFill>
                          <a:latin typeface="BIZ UDPゴシック" panose="020B0400000000000000" pitchFamily="50" charset="-128"/>
                          <a:ea typeface="BIZ UDPゴシック" panose="020B0400000000000000" pitchFamily="50" charset="-128"/>
                        </a:rPr>
                        <a:t>　　</a:t>
                      </a:r>
                      <a:endParaRPr kumimoji="1" lang="en-US" altLang="ja-JP" sz="100" b="0" dirty="0">
                        <a:solidFill>
                          <a:schemeClr val="tx1"/>
                        </a:solidFill>
                        <a:latin typeface="BIZ UDPゴシック" panose="020B0400000000000000" pitchFamily="50" charset="-128"/>
                        <a:ea typeface="BIZ UDPゴシック" panose="020B0400000000000000" pitchFamily="50" charset="-128"/>
                      </a:endParaRPr>
                    </a:p>
                    <a:p>
                      <a:pPr>
                        <a:lnSpc>
                          <a:spcPct val="100000"/>
                        </a:lnSpc>
                      </a:pPr>
                      <a:r>
                        <a:rPr kumimoji="1" lang="ja-JP" altLang="en-US" sz="1050" b="0" dirty="0">
                          <a:solidFill>
                            <a:schemeClr val="tx1"/>
                          </a:solidFill>
                          <a:latin typeface="BIZ UDPゴシック" panose="020B0400000000000000" pitchFamily="50" charset="-128"/>
                          <a:ea typeface="BIZ UDPゴシック" panose="020B0400000000000000" pitchFamily="50" charset="-128"/>
                        </a:rPr>
                        <a:t> ②　保護者等（親権者等）が</a:t>
                      </a:r>
                      <a:r>
                        <a:rPr kumimoji="1" lang="ja-JP" altLang="en-US" sz="1400" b="1" dirty="0">
                          <a:solidFill>
                            <a:schemeClr val="tx1"/>
                          </a:solidFill>
                          <a:latin typeface="BIZ UDPゴシック" panose="020B0400000000000000" pitchFamily="50" charset="-128"/>
                          <a:ea typeface="BIZ UDPゴシック" panose="020B0400000000000000" pitchFamily="50" charset="-128"/>
                        </a:rPr>
                        <a:t>大阪府内に住所を有している</a:t>
                      </a:r>
                      <a:r>
                        <a:rPr kumimoji="1" lang="ja-JP" altLang="en-US" sz="1050" b="0" dirty="0">
                          <a:solidFill>
                            <a:schemeClr val="tx1"/>
                          </a:solidFill>
                          <a:latin typeface="BIZ UDPゴシック" panose="020B0400000000000000" pitchFamily="50" charset="-128"/>
                          <a:ea typeface="BIZ UDPゴシック" panose="020B0400000000000000" pitchFamily="50" charset="-128"/>
                        </a:rPr>
                        <a:t>こと。（</a:t>
                      </a:r>
                      <a:r>
                        <a:rPr kumimoji="1" lang="en-US" altLang="ja-JP" sz="1050" b="0" dirty="0">
                          <a:solidFill>
                            <a:schemeClr val="tx1"/>
                          </a:solidFill>
                          <a:latin typeface="BIZ UDPゴシック" panose="020B0400000000000000" pitchFamily="50" charset="-128"/>
                          <a:ea typeface="BIZ UDPゴシック" panose="020B0400000000000000" pitchFamily="50" charset="-128"/>
                        </a:rPr>
                        <a:t>※1</a:t>
                      </a:r>
                      <a:r>
                        <a:rPr kumimoji="1" lang="ja-JP" altLang="en-US" sz="1050" b="0" dirty="0">
                          <a:solidFill>
                            <a:schemeClr val="tx1"/>
                          </a:solidFill>
                          <a:latin typeface="BIZ UDPゴシック" panose="020B0400000000000000" pitchFamily="50" charset="-128"/>
                          <a:ea typeface="BIZ UDPゴシック" panose="020B0400000000000000" pitchFamily="50" charset="-128"/>
                        </a:rPr>
                        <a:t>）</a:t>
                      </a:r>
                      <a:endParaRPr kumimoji="1" lang="en-US" altLang="ja-JP" sz="1050" b="0" dirty="0">
                        <a:solidFill>
                          <a:schemeClr val="tx1"/>
                        </a:solidFill>
                        <a:latin typeface="BIZ UDPゴシック" panose="020B0400000000000000" pitchFamily="50" charset="-128"/>
                        <a:ea typeface="BIZ UDPゴシック" panose="020B0400000000000000" pitchFamily="50" charset="-128"/>
                      </a:endParaRPr>
                    </a:p>
                    <a:p>
                      <a:pPr>
                        <a:lnSpc>
                          <a:spcPct val="100000"/>
                        </a:lnSpc>
                      </a:pPr>
                      <a:endParaRPr kumimoji="1" lang="en-US" altLang="ja-JP" sz="300" b="0" dirty="0">
                        <a:solidFill>
                          <a:schemeClr val="tx1"/>
                        </a:solidFill>
                        <a:latin typeface="BIZ UDPゴシック" panose="020B0400000000000000" pitchFamily="50" charset="-128"/>
                        <a:ea typeface="BIZ UDPゴシック" panose="020B0400000000000000" pitchFamily="50" charset="-128"/>
                      </a:endParaRPr>
                    </a:p>
                    <a:p>
                      <a:pPr>
                        <a:lnSpc>
                          <a:spcPct val="100000"/>
                        </a:lnSpc>
                      </a:pPr>
                      <a:r>
                        <a:rPr kumimoji="1" lang="ja-JP" altLang="en-US" sz="1050" b="0" dirty="0">
                          <a:solidFill>
                            <a:schemeClr val="tx1"/>
                          </a:solidFill>
                          <a:latin typeface="BIZ UDPゴシック" panose="020B0400000000000000" pitchFamily="50" charset="-128"/>
                          <a:ea typeface="BIZ UDPゴシック" panose="020B0400000000000000" pitchFamily="50" charset="-128"/>
                        </a:rPr>
                        <a:t> ③　生徒が就学支援金の支給を受ける資格を有する者、又は高等学校等修学支援事業費補助金</a:t>
                      </a:r>
                      <a:endParaRPr kumimoji="1" lang="en-US" altLang="ja-JP" sz="1050" b="0" dirty="0">
                        <a:solidFill>
                          <a:schemeClr val="tx1"/>
                        </a:solidFill>
                        <a:latin typeface="BIZ UDPゴシック" panose="020B0400000000000000" pitchFamily="50" charset="-128"/>
                        <a:ea typeface="BIZ UDPゴシック" panose="020B0400000000000000" pitchFamily="50" charset="-128"/>
                      </a:endParaRPr>
                    </a:p>
                    <a:p>
                      <a:pPr>
                        <a:lnSpc>
                          <a:spcPct val="100000"/>
                        </a:lnSpc>
                      </a:pPr>
                      <a:r>
                        <a:rPr kumimoji="1" lang="ja-JP" altLang="en-US" sz="1050" b="0" dirty="0">
                          <a:solidFill>
                            <a:schemeClr val="tx1"/>
                          </a:solidFill>
                          <a:latin typeface="BIZ UDPゴシック" panose="020B0400000000000000" pitchFamily="50" charset="-128"/>
                          <a:ea typeface="BIZ UDPゴシック" panose="020B0400000000000000" pitchFamily="50" charset="-128"/>
                        </a:rPr>
                        <a:t>　 　 （学び直しへの支援）の補助対象者となる者であること。</a:t>
                      </a:r>
                      <a:endParaRPr kumimoji="1" lang="en-US" altLang="ja-JP" sz="1050" b="0" dirty="0">
                        <a:solidFill>
                          <a:schemeClr val="tx1"/>
                        </a:solidFill>
                        <a:latin typeface="BIZ UDPゴシック" panose="020B0400000000000000" pitchFamily="50" charset="-128"/>
                        <a:ea typeface="BIZ UDPゴシック" panose="020B0400000000000000" pitchFamily="50" charset="-128"/>
                      </a:endParaRPr>
                    </a:p>
                    <a:p>
                      <a:pPr>
                        <a:lnSpc>
                          <a:spcPct val="100000"/>
                        </a:lnSpc>
                      </a:pPr>
                      <a:endParaRPr kumimoji="1" lang="en-US" altLang="ja-JP" sz="300" b="0" dirty="0">
                        <a:solidFill>
                          <a:schemeClr val="tx1"/>
                        </a:solidFill>
                        <a:latin typeface="BIZ UDPゴシック" panose="020B0400000000000000" pitchFamily="50" charset="-128"/>
                        <a:ea typeface="BIZ UDPゴシック" panose="020B0400000000000000" pitchFamily="50" charset="-128"/>
                      </a:endParaRPr>
                    </a:p>
                    <a:p>
                      <a:pPr>
                        <a:lnSpc>
                          <a:spcPct val="100000"/>
                        </a:lnSpc>
                      </a:pPr>
                      <a:r>
                        <a:rPr kumimoji="1" lang="ja-JP" altLang="en-US" sz="1050" b="0" dirty="0">
                          <a:solidFill>
                            <a:schemeClr val="tx1"/>
                          </a:solidFill>
                          <a:latin typeface="BIZ UDPゴシック" panose="020B0400000000000000" pitchFamily="50" charset="-128"/>
                          <a:ea typeface="BIZ UDPゴシック" panose="020B0400000000000000" pitchFamily="50" charset="-128"/>
                        </a:rPr>
                        <a:t> ④　生徒が国公立の高等学校等に在学しており、原則、令和７年</a:t>
                      </a:r>
                      <a:r>
                        <a:rPr kumimoji="1" lang="en-US" altLang="ja-JP" sz="1050" b="0" dirty="0">
                          <a:solidFill>
                            <a:schemeClr val="tx1"/>
                          </a:solidFill>
                          <a:latin typeface="BIZ UDPゴシック" panose="020B0400000000000000" pitchFamily="50" charset="-128"/>
                          <a:ea typeface="BIZ UDPゴシック" panose="020B0400000000000000" pitchFamily="50" charset="-128"/>
                        </a:rPr>
                        <a:t>7</a:t>
                      </a:r>
                      <a:r>
                        <a:rPr kumimoji="1" lang="ja-JP" altLang="en-US" sz="1050" b="0" dirty="0">
                          <a:solidFill>
                            <a:schemeClr val="tx1"/>
                          </a:solidFill>
                          <a:latin typeface="BIZ UDPゴシック" panose="020B0400000000000000" pitchFamily="50" charset="-128"/>
                          <a:ea typeface="BIZ UDPゴシック" panose="020B0400000000000000" pitchFamily="50" charset="-128"/>
                        </a:rPr>
                        <a:t>月</a:t>
                      </a:r>
                      <a:r>
                        <a:rPr kumimoji="1" lang="en-US" altLang="ja-JP" sz="1050" b="0" dirty="0">
                          <a:solidFill>
                            <a:schemeClr val="tx1"/>
                          </a:solidFill>
                          <a:latin typeface="BIZ UDPゴシック" panose="020B0400000000000000" pitchFamily="50" charset="-128"/>
                          <a:ea typeface="BIZ UDPゴシック" panose="020B0400000000000000" pitchFamily="50" charset="-128"/>
                        </a:rPr>
                        <a:t>1</a:t>
                      </a:r>
                      <a:r>
                        <a:rPr kumimoji="1" lang="ja-JP" altLang="en-US" sz="1050" b="0" dirty="0">
                          <a:solidFill>
                            <a:schemeClr val="tx1"/>
                          </a:solidFill>
                          <a:latin typeface="BIZ UDPゴシック" panose="020B0400000000000000" pitchFamily="50" charset="-128"/>
                          <a:ea typeface="BIZ UDPゴシック" panose="020B0400000000000000" pitchFamily="50" charset="-128"/>
                        </a:rPr>
                        <a:t>日現在において休学して</a:t>
                      </a:r>
                      <a:endParaRPr kumimoji="1" lang="en-US" altLang="ja-JP" sz="1050" b="0"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BIZ UDPゴシック" panose="020B0400000000000000" pitchFamily="50" charset="-128"/>
                          <a:ea typeface="BIZ UDPゴシック" panose="020B0400000000000000" pitchFamily="50" charset="-128"/>
                        </a:rPr>
                        <a:t>　　　いないこと。（大阪府外の国公立高等学校等も対象です。）</a:t>
                      </a:r>
                      <a:endParaRPr kumimoji="1" lang="en-US" altLang="ja-JP" sz="1050" b="0"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300" b="0" dirty="0">
                          <a:solidFill>
                            <a:schemeClr val="tx1"/>
                          </a:solidFill>
                          <a:latin typeface="BIZ UDPゴシック" panose="020B0400000000000000" pitchFamily="50" charset="-128"/>
                          <a:ea typeface="BIZ UDPゴシック" panose="020B0400000000000000" pitchFamily="50" charset="-128"/>
                        </a:rPr>
                        <a:t> </a:t>
                      </a:r>
                    </a:p>
                    <a:p>
                      <a:r>
                        <a:rPr kumimoji="1" lang="en-US" altLang="ja-JP" sz="1050" b="0" dirty="0">
                          <a:solidFill>
                            <a:schemeClr val="tx1"/>
                          </a:solidFill>
                          <a:latin typeface="BIZ UDPゴシック" panose="020B0400000000000000" pitchFamily="50" charset="-128"/>
                          <a:ea typeface="BIZ UDPゴシック" panose="020B0400000000000000" pitchFamily="50" charset="-128"/>
                        </a:rPr>
                        <a:t> </a:t>
                      </a:r>
                      <a:r>
                        <a:rPr kumimoji="1" lang="ja-JP" altLang="en-US" sz="1050" b="0" dirty="0">
                          <a:solidFill>
                            <a:schemeClr val="tx1"/>
                          </a:solidFill>
                          <a:latin typeface="BIZ UDPゴシック" panose="020B0400000000000000" pitchFamily="50" charset="-128"/>
                          <a:ea typeface="BIZ UDPゴシック" panose="020B0400000000000000" pitchFamily="50" charset="-128"/>
                        </a:rPr>
                        <a:t>⑤　生徒が、平成</a:t>
                      </a:r>
                      <a:r>
                        <a:rPr kumimoji="1" lang="en-US" altLang="ja-JP" sz="1050" b="0" dirty="0">
                          <a:solidFill>
                            <a:schemeClr val="tx1"/>
                          </a:solidFill>
                          <a:latin typeface="BIZ UDPゴシック" panose="020B0400000000000000" pitchFamily="50" charset="-128"/>
                          <a:ea typeface="BIZ UDPゴシック" panose="020B0400000000000000" pitchFamily="50" charset="-128"/>
                        </a:rPr>
                        <a:t>26</a:t>
                      </a:r>
                      <a:r>
                        <a:rPr kumimoji="1" lang="ja-JP" altLang="en-US" sz="1050" b="0" dirty="0">
                          <a:solidFill>
                            <a:schemeClr val="tx1"/>
                          </a:solidFill>
                          <a:latin typeface="BIZ UDPゴシック" panose="020B0400000000000000" pitchFamily="50" charset="-128"/>
                          <a:ea typeface="BIZ UDPゴシック" panose="020B0400000000000000" pitchFamily="50" charset="-128"/>
                        </a:rPr>
                        <a:t>年</a:t>
                      </a:r>
                      <a:r>
                        <a:rPr kumimoji="1" lang="en-US" altLang="ja-JP" sz="1050" b="0" dirty="0">
                          <a:solidFill>
                            <a:schemeClr val="tx1"/>
                          </a:solidFill>
                          <a:latin typeface="BIZ UDPゴシック" panose="020B0400000000000000" pitchFamily="50" charset="-128"/>
                          <a:ea typeface="BIZ UDPゴシック" panose="020B0400000000000000" pitchFamily="50" charset="-128"/>
                        </a:rPr>
                        <a:t>4</a:t>
                      </a:r>
                      <a:r>
                        <a:rPr kumimoji="1" lang="ja-JP" altLang="en-US" sz="1050" b="0" dirty="0">
                          <a:solidFill>
                            <a:schemeClr val="tx1"/>
                          </a:solidFill>
                          <a:latin typeface="BIZ UDPゴシック" panose="020B0400000000000000" pitchFamily="50" charset="-128"/>
                          <a:ea typeface="BIZ UDPゴシック" panose="020B0400000000000000" pitchFamily="50" charset="-128"/>
                        </a:rPr>
                        <a:t>月</a:t>
                      </a:r>
                      <a:r>
                        <a:rPr kumimoji="1" lang="en-US" altLang="ja-JP" sz="1050" b="0" dirty="0">
                          <a:solidFill>
                            <a:schemeClr val="tx1"/>
                          </a:solidFill>
                          <a:latin typeface="BIZ UDPゴシック" panose="020B0400000000000000" pitchFamily="50" charset="-128"/>
                          <a:ea typeface="BIZ UDPゴシック" panose="020B0400000000000000" pitchFamily="50" charset="-128"/>
                        </a:rPr>
                        <a:t>1</a:t>
                      </a:r>
                      <a:r>
                        <a:rPr kumimoji="1" lang="ja-JP" altLang="en-US" sz="1050" b="0" dirty="0">
                          <a:solidFill>
                            <a:schemeClr val="tx1"/>
                          </a:solidFill>
                          <a:latin typeface="BIZ UDPゴシック" panose="020B0400000000000000" pitchFamily="50" charset="-128"/>
                          <a:ea typeface="BIZ UDPゴシック" panose="020B0400000000000000" pitchFamily="50" charset="-128"/>
                        </a:rPr>
                        <a:t>日以降に高等学校等の第</a:t>
                      </a:r>
                      <a:r>
                        <a:rPr kumimoji="1" lang="en-US" altLang="ja-JP" sz="1050" b="0" dirty="0">
                          <a:solidFill>
                            <a:schemeClr val="tx1"/>
                          </a:solidFill>
                          <a:latin typeface="BIZ UDPゴシック" panose="020B0400000000000000" pitchFamily="50" charset="-128"/>
                          <a:ea typeface="BIZ UDPゴシック" panose="020B0400000000000000" pitchFamily="50" charset="-128"/>
                        </a:rPr>
                        <a:t>1</a:t>
                      </a:r>
                      <a:r>
                        <a:rPr kumimoji="1" lang="ja-JP" altLang="en-US" sz="1050" b="0" dirty="0">
                          <a:solidFill>
                            <a:schemeClr val="tx1"/>
                          </a:solidFill>
                          <a:latin typeface="BIZ UDPゴシック" panose="020B0400000000000000" pitchFamily="50" charset="-128"/>
                          <a:ea typeface="BIZ UDPゴシック" panose="020B0400000000000000" pitchFamily="50" charset="-128"/>
                        </a:rPr>
                        <a:t>学年に入学していること。</a:t>
                      </a:r>
                      <a:endParaRPr kumimoji="1" lang="en-US" altLang="ja-JP" sz="1050" b="0" dirty="0">
                        <a:solidFill>
                          <a:schemeClr val="tx1"/>
                        </a:solidFill>
                        <a:latin typeface="BIZ UDPゴシック" panose="020B0400000000000000" pitchFamily="50" charset="-128"/>
                        <a:ea typeface="BIZ UDPゴシック" panose="020B0400000000000000" pitchFamily="50" charset="-128"/>
                      </a:endParaRPr>
                    </a:p>
                    <a:p>
                      <a:r>
                        <a:rPr kumimoji="1" lang="ja-JP" altLang="en-US" sz="800" b="0" dirty="0">
                          <a:solidFill>
                            <a:schemeClr val="tx1"/>
                          </a:solidFill>
                          <a:latin typeface="BIZ UDPゴシック" panose="020B0400000000000000" pitchFamily="50" charset="-128"/>
                          <a:ea typeface="BIZ UDPゴシック" panose="020B0400000000000000" pitchFamily="50" charset="-128"/>
                        </a:rPr>
                        <a:t>　　　　</a:t>
                      </a:r>
                      <a:r>
                        <a:rPr kumimoji="1" lang="ja-JP" altLang="en-US" sz="900" b="0" dirty="0">
                          <a:solidFill>
                            <a:schemeClr val="tx1"/>
                          </a:solidFill>
                          <a:latin typeface="BIZ UDPゴシック" panose="020B0400000000000000" pitchFamily="50" charset="-128"/>
                          <a:ea typeface="BIZ UDPゴシック" panose="020B0400000000000000" pitchFamily="50" charset="-128"/>
                        </a:rPr>
                        <a:t>（平成</a:t>
                      </a:r>
                      <a:r>
                        <a:rPr kumimoji="1" lang="en-US" altLang="ja-JP" sz="900" b="0" dirty="0">
                          <a:solidFill>
                            <a:schemeClr val="tx1"/>
                          </a:solidFill>
                          <a:latin typeface="BIZ UDPゴシック" panose="020B0400000000000000" pitchFamily="50" charset="-128"/>
                          <a:ea typeface="BIZ UDPゴシック" panose="020B0400000000000000" pitchFamily="50" charset="-128"/>
                        </a:rPr>
                        <a:t>27</a:t>
                      </a:r>
                      <a:r>
                        <a:rPr kumimoji="1" lang="ja-JP" altLang="en-US" sz="900" b="0" dirty="0">
                          <a:solidFill>
                            <a:schemeClr val="tx1"/>
                          </a:solidFill>
                          <a:latin typeface="BIZ UDPゴシック" panose="020B0400000000000000" pitchFamily="50" charset="-128"/>
                          <a:ea typeface="BIZ UDPゴシック" panose="020B0400000000000000" pitchFamily="50" charset="-128"/>
                        </a:rPr>
                        <a:t>年</a:t>
                      </a:r>
                      <a:r>
                        <a:rPr kumimoji="1" lang="en-US" altLang="ja-JP" sz="900" b="0" dirty="0">
                          <a:solidFill>
                            <a:schemeClr val="tx1"/>
                          </a:solidFill>
                          <a:latin typeface="BIZ UDPゴシック" panose="020B0400000000000000" pitchFamily="50" charset="-128"/>
                          <a:ea typeface="BIZ UDPゴシック" panose="020B0400000000000000" pitchFamily="50" charset="-128"/>
                        </a:rPr>
                        <a:t>4</a:t>
                      </a:r>
                      <a:r>
                        <a:rPr kumimoji="1" lang="ja-JP" altLang="en-US" sz="900" b="0" dirty="0">
                          <a:solidFill>
                            <a:schemeClr val="tx1"/>
                          </a:solidFill>
                          <a:latin typeface="BIZ UDPゴシック" panose="020B0400000000000000" pitchFamily="50" charset="-128"/>
                          <a:ea typeface="BIZ UDPゴシック" panose="020B0400000000000000" pitchFamily="50" charset="-128"/>
                        </a:rPr>
                        <a:t>月</a:t>
                      </a:r>
                      <a:r>
                        <a:rPr kumimoji="1" lang="en-US" altLang="ja-JP" sz="900" b="0" dirty="0">
                          <a:solidFill>
                            <a:schemeClr val="tx1"/>
                          </a:solidFill>
                          <a:latin typeface="BIZ UDPゴシック" panose="020B0400000000000000" pitchFamily="50" charset="-128"/>
                          <a:ea typeface="BIZ UDPゴシック" panose="020B0400000000000000" pitchFamily="50" charset="-128"/>
                        </a:rPr>
                        <a:t>1</a:t>
                      </a:r>
                      <a:r>
                        <a:rPr kumimoji="1" lang="ja-JP" altLang="en-US" sz="900" b="0" dirty="0">
                          <a:solidFill>
                            <a:schemeClr val="tx1"/>
                          </a:solidFill>
                          <a:latin typeface="BIZ UDPゴシック" panose="020B0400000000000000" pitchFamily="50" charset="-128"/>
                          <a:ea typeface="BIZ UDPゴシック" panose="020B0400000000000000" pitchFamily="50" charset="-128"/>
                        </a:rPr>
                        <a:t>日以降に第</a:t>
                      </a:r>
                      <a:r>
                        <a:rPr kumimoji="1" lang="en-US" altLang="ja-JP" sz="900" b="0" dirty="0">
                          <a:solidFill>
                            <a:schemeClr val="tx1"/>
                          </a:solidFill>
                          <a:latin typeface="BIZ UDPゴシック" panose="020B0400000000000000" pitchFamily="50" charset="-128"/>
                          <a:ea typeface="BIZ UDPゴシック" panose="020B0400000000000000" pitchFamily="50" charset="-128"/>
                        </a:rPr>
                        <a:t>2</a:t>
                      </a:r>
                      <a:r>
                        <a:rPr kumimoji="1" lang="ja-JP" altLang="en-US" sz="900" b="0" dirty="0">
                          <a:solidFill>
                            <a:schemeClr val="tx1"/>
                          </a:solidFill>
                          <a:latin typeface="BIZ UDPゴシック" panose="020B0400000000000000" pitchFamily="50" charset="-128"/>
                          <a:ea typeface="BIZ UDPゴシック" panose="020B0400000000000000" pitchFamily="50" charset="-128"/>
                        </a:rPr>
                        <a:t>学年に、平成</a:t>
                      </a:r>
                      <a:r>
                        <a:rPr kumimoji="1" lang="en-US" altLang="ja-JP" sz="900" b="0" dirty="0">
                          <a:solidFill>
                            <a:schemeClr val="tx1"/>
                          </a:solidFill>
                          <a:latin typeface="BIZ UDPゴシック" panose="020B0400000000000000" pitchFamily="50" charset="-128"/>
                          <a:ea typeface="BIZ UDPゴシック" panose="020B0400000000000000" pitchFamily="50" charset="-128"/>
                        </a:rPr>
                        <a:t>28</a:t>
                      </a:r>
                      <a:r>
                        <a:rPr kumimoji="1" lang="ja-JP" altLang="en-US" sz="900" b="0" dirty="0">
                          <a:solidFill>
                            <a:schemeClr val="tx1"/>
                          </a:solidFill>
                          <a:latin typeface="BIZ UDPゴシック" panose="020B0400000000000000" pitchFamily="50" charset="-128"/>
                          <a:ea typeface="BIZ UDPゴシック" panose="020B0400000000000000" pitchFamily="50" charset="-128"/>
                        </a:rPr>
                        <a:t>年</a:t>
                      </a:r>
                      <a:r>
                        <a:rPr kumimoji="1" lang="en-US" altLang="ja-JP" sz="900" b="0" dirty="0">
                          <a:solidFill>
                            <a:schemeClr val="tx1"/>
                          </a:solidFill>
                          <a:latin typeface="BIZ UDPゴシック" panose="020B0400000000000000" pitchFamily="50" charset="-128"/>
                          <a:ea typeface="BIZ UDPゴシック" panose="020B0400000000000000" pitchFamily="50" charset="-128"/>
                        </a:rPr>
                        <a:t>4</a:t>
                      </a:r>
                      <a:r>
                        <a:rPr kumimoji="1" lang="ja-JP" altLang="en-US" sz="900" b="0" dirty="0">
                          <a:solidFill>
                            <a:schemeClr val="tx1"/>
                          </a:solidFill>
                          <a:latin typeface="BIZ UDPゴシック" panose="020B0400000000000000" pitchFamily="50" charset="-128"/>
                          <a:ea typeface="BIZ UDPゴシック" panose="020B0400000000000000" pitchFamily="50" charset="-128"/>
                        </a:rPr>
                        <a:t>月</a:t>
                      </a:r>
                      <a:r>
                        <a:rPr kumimoji="1" lang="en-US" altLang="ja-JP" sz="900" b="0" dirty="0">
                          <a:solidFill>
                            <a:schemeClr val="tx1"/>
                          </a:solidFill>
                          <a:latin typeface="BIZ UDPゴシック" panose="020B0400000000000000" pitchFamily="50" charset="-128"/>
                          <a:ea typeface="BIZ UDPゴシック" panose="020B0400000000000000" pitchFamily="50" charset="-128"/>
                        </a:rPr>
                        <a:t>1</a:t>
                      </a:r>
                      <a:r>
                        <a:rPr kumimoji="1" lang="ja-JP" altLang="en-US" sz="900" b="0" dirty="0">
                          <a:solidFill>
                            <a:schemeClr val="tx1"/>
                          </a:solidFill>
                          <a:latin typeface="BIZ UDPゴシック" panose="020B0400000000000000" pitchFamily="50" charset="-128"/>
                          <a:ea typeface="BIZ UDPゴシック" panose="020B0400000000000000" pitchFamily="50" charset="-128"/>
                        </a:rPr>
                        <a:t>日以降に第</a:t>
                      </a:r>
                      <a:r>
                        <a:rPr kumimoji="1" lang="en-US" altLang="ja-JP" sz="900" b="0" dirty="0">
                          <a:solidFill>
                            <a:schemeClr val="tx1"/>
                          </a:solidFill>
                          <a:latin typeface="BIZ UDPゴシック" panose="020B0400000000000000" pitchFamily="50" charset="-128"/>
                          <a:ea typeface="BIZ UDPゴシック" panose="020B0400000000000000" pitchFamily="50" charset="-128"/>
                        </a:rPr>
                        <a:t>2</a:t>
                      </a: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r>
                        <a:rPr kumimoji="1" lang="en-US" altLang="ja-JP" sz="900" b="0" dirty="0">
                          <a:solidFill>
                            <a:schemeClr val="tx1"/>
                          </a:solidFill>
                          <a:latin typeface="BIZ UDPゴシック" panose="020B0400000000000000" pitchFamily="50" charset="-128"/>
                          <a:ea typeface="BIZ UDPゴシック" panose="020B0400000000000000" pitchFamily="50" charset="-128"/>
                        </a:rPr>
                        <a:t>3</a:t>
                      </a:r>
                      <a:r>
                        <a:rPr kumimoji="1" lang="ja-JP" altLang="en-US" sz="900" b="0" dirty="0">
                          <a:solidFill>
                            <a:schemeClr val="tx1"/>
                          </a:solidFill>
                          <a:latin typeface="BIZ UDPゴシック" panose="020B0400000000000000" pitchFamily="50" charset="-128"/>
                          <a:ea typeface="BIZ UDPゴシック" panose="020B0400000000000000" pitchFamily="50" charset="-128"/>
                        </a:rPr>
                        <a:t>学年に編転入学している生徒を含みます。）</a:t>
                      </a:r>
                      <a:endParaRPr kumimoji="1" lang="en-US" altLang="ja-JP" sz="900" b="0" dirty="0">
                        <a:solidFill>
                          <a:schemeClr val="tx1"/>
                        </a:solidFill>
                        <a:latin typeface="BIZ UDPゴシック" panose="020B0400000000000000" pitchFamily="50" charset="-128"/>
                        <a:ea typeface="BIZ UDPゴシック" panose="020B0400000000000000" pitchFamily="50" charset="-128"/>
                      </a:endParaRPr>
                    </a:p>
                    <a:p>
                      <a:pPr>
                        <a:lnSpc>
                          <a:spcPct val="100000"/>
                        </a:lnSpc>
                      </a:pPr>
                      <a:endParaRPr kumimoji="1" lang="en-US" altLang="ja-JP" sz="1050" b="0" dirty="0">
                        <a:solidFill>
                          <a:schemeClr val="tx1"/>
                        </a:solidFill>
                        <a:latin typeface="BIZ UDPゴシック" panose="020B0400000000000000" pitchFamily="50" charset="-128"/>
                        <a:ea typeface="BIZ UDPゴシック" panose="020B0400000000000000" pitchFamily="50" charset="-128"/>
                      </a:endParaRPr>
                    </a:p>
                    <a:p>
                      <a:pPr>
                        <a:lnSpc>
                          <a:spcPct val="100000"/>
                        </a:lnSpc>
                      </a:pPr>
                      <a:endParaRPr kumimoji="1" lang="en-US" altLang="ja-JP" sz="200" b="0" dirty="0">
                        <a:solidFill>
                          <a:schemeClr val="tx1"/>
                        </a:solidFill>
                        <a:latin typeface="BIZ UDPゴシック" panose="020B0400000000000000" pitchFamily="50" charset="-128"/>
                        <a:ea typeface="BIZ UDPゴシック" panose="020B0400000000000000" pitchFamily="50" charset="-128"/>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795584954"/>
                  </a:ext>
                </a:extLst>
              </a:tr>
            </a:tbl>
          </a:graphicData>
        </a:graphic>
      </p:graphicFrame>
      <p:sp>
        <p:nvSpPr>
          <p:cNvPr id="19" name="テキスト ボックス 18">
            <a:extLst>
              <a:ext uri="{FF2B5EF4-FFF2-40B4-BE49-F238E27FC236}">
                <a16:creationId xmlns:a16="http://schemas.microsoft.com/office/drawing/2014/main" id="{3BC9F4E1-1C60-481C-9689-928E28CE3162}"/>
              </a:ext>
            </a:extLst>
          </p:cNvPr>
          <p:cNvSpPr txBox="1"/>
          <p:nvPr/>
        </p:nvSpPr>
        <p:spPr>
          <a:xfrm>
            <a:off x="301843" y="4823585"/>
            <a:ext cx="6480082" cy="1461939"/>
          </a:xfrm>
          <a:prstGeom prst="rect">
            <a:avLst/>
          </a:prstGeom>
          <a:noFill/>
        </p:spPr>
        <p:txBody>
          <a:bodyPr wrap="square" rtlCol="0">
            <a:spAutoFit/>
          </a:bodyPr>
          <a:lstStyle/>
          <a:p>
            <a:r>
              <a:rPr kumimoji="1" lang="en-US" altLang="ja-JP" sz="900" dirty="0">
                <a:latin typeface="BIZ UDPゴシック" panose="020B0400000000000000" pitchFamily="50" charset="-128"/>
                <a:ea typeface="BIZ UDPゴシック" panose="020B0400000000000000" pitchFamily="50" charset="-128"/>
              </a:rPr>
              <a:t>※</a:t>
            </a:r>
            <a:r>
              <a:rPr kumimoji="1" lang="ja-JP" altLang="en-US" sz="900" dirty="0">
                <a:latin typeface="BIZ UDPゴシック" panose="020B0400000000000000" pitchFamily="50" charset="-128"/>
                <a:ea typeface="BIZ UDPゴシック" panose="020B0400000000000000" pitchFamily="50" charset="-128"/>
              </a:rPr>
              <a:t>１　大阪府外に在住している場合は、お住まいの都道府県へお問い合わせください。</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保護者等のうち一方のみが大阪府外に在住している場合は、生活の本拠が大阪府内にある世帯に限り、大阪府に申請</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できます。</a:t>
            </a:r>
            <a:endParaRPr kumimoji="1" lang="en-US" altLang="ja-JP" sz="900" dirty="0">
              <a:latin typeface="BIZ UDPゴシック" panose="020B0400000000000000" pitchFamily="50" charset="-128"/>
              <a:ea typeface="BIZ UDPゴシック" panose="020B0400000000000000" pitchFamily="50" charset="-128"/>
            </a:endParaRPr>
          </a:p>
          <a:p>
            <a:endParaRPr kumimoji="1" lang="en-US" altLang="ja-JP" sz="4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保護者等（親権者等）が海外赴任等で日本国内に住所を有しておらず、住民税の所得割額が確認できない場合は対象外です。</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児童養護施設に入所している生徒や里親に養育されている生徒で、見学旅行費又は特別育成費が措置されている場合は、　　　</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この給付金の対象となりません。</a:t>
            </a:r>
            <a:endParaRPr kumimoji="1" lang="en-US" altLang="ja-JP" sz="900" dirty="0">
              <a:latin typeface="BIZ UDPゴシック" panose="020B0400000000000000" pitchFamily="50" charset="-128"/>
              <a:ea typeface="BIZ UDPゴシック" panose="020B0400000000000000" pitchFamily="50" charset="-128"/>
            </a:endParaRPr>
          </a:p>
          <a:p>
            <a:endParaRPr kumimoji="1" lang="en-US" altLang="ja-JP" sz="4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支給の回数は、毎年度１回、全日制：通算３回、定時制・通信制：通算</a:t>
            </a:r>
            <a:r>
              <a:rPr kumimoji="1" lang="en-US" altLang="ja-JP" sz="900" dirty="0">
                <a:latin typeface="BIZ UDPゴシック" panose="020B0400000000000000" pitchFamily="50" charset="-128"/>
                <a:ea typeface="BIZ UDPゴシック" panose="020B0400000000000000" pitchFamily="50" charset="-128"/>
              </a:rPr>
              <a:t>4</a:t>
            </a:r>
            <a:r>
              <a:rPr kumimoji="1" lang="ja-JP" altLang="en-US" sz="900" dirty="0">
                <a:latin typeface="BIZ UDPゴシック" panose="020B0400000000000000" pitchFamily="50" charset="-128"/>
                <a:ea typeface="BIZ UDPゴシック" panose="020B0400000000000000" pitchFamily="50" charset="-128"/>
              </a:rPr>
              <a:t>回　を上限とします。</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学び直し支援金の支給対象者は、上記回数に加えて 全日制：</a:t>
            </a:r>
            <a:r>
              <a:rPr kumimoji="1" lang="en-US" altLang="ja-JP" sz="900" dirty="0">
                <a:latin typeface="BIZ UDPゴシック" panose="020B0400000000000000" pitchFamily="50" charset="-128"/>
                <a:ea typeface="BIZ UDPゴシック" panose="020B0400000000000000" pitchFamily="50" charset="-128"/>
              </a:rPr>
              <a:t>1</a:t>
            </a:r>
            <a:r>
              <a:rPr kumimoji="1" lang="ja-JP" altLang="en-US" sz="900" dirty="0">
                <a:latin typeface="BIZ UDPゴシック" panose="020B0400000000000000" pitchFamily="50" charset="-128"/>
                <a:ea typeface="BIZ UDPゴシック" panose="020B0400000000000000" pitchFamily="50" charset="-128"/>
              </a:rPr>
              <a:t>回、定時制・通信制：最大</a:t>
            </a:r>
            <a:r>
              <a:rPr kumimoji="1" lang="en-US" altLang="ja-JP" sz="900" dirty="0">
                <a:latin typeface="BIZ UDPゴシック" panose="020B0400000000000000" pitchFamily="50" charset="-128"/>
                <a:ea typeface="BIZ UDPゴシック" panose="020B0400000000000000" pitchFamily="50" charset="-128"/>
              </a:rPr>
              <a:t>2</a:t>
            </a:r>
            <a:r>
              <a:rPr kumimoji="1" lang="ja-JP" altLang="en-US" sz="900" dirty="0">
                <a:latin typeface="BIZ UDPゴシック" panose="020B0400000000000000" pitchFamily="50" charset="-128"/>
                <a:ea typeface="BIZ UDPゴシック" panose="020B0400000000000000" pitchFamily="50" charset="-128"/>
              </a:rPr>
              <a:t>回 までを上限とします。</a:t>
            </a:r>
            <a:endParaRPr kumimoji="1" lang="en-US" altLang="ja-JP" sz="900" dirty="0">
              <a:latin typeface="BIZ UDPゴシック" panose="020B0400000000000000" pitchFamily="50" charset="-128"/>
              <a:ea typeface="BIZ UDPゴシック" panose="020B0400000000000000" pitchFamily="50" charset="-128"/>
            </a:endParaRPr>
          </a:p>
          <a:p>
            <a:endParaRPr kumimoji="1" lang="ja-JP" altLang="en-US" sz="900" dirty="0">
              <a:latin typeface="BIZ UDPゴシック" panose="020B0400000000000000" pitchFamily="50" charset="-128"/>
              <a:ea typeface="BIZ UDPゴシック" panose="020B0400000000000000" pitchFamily="50" charset="-128"/>
            </a:endParaRPr>
          </a:p>
        </p:txBody>
      </p:sp>
      <p:cxnSp>
        <p:nvCxnSpPr>
          <p:cNvPr id="22" name="直線コネクタ 21">
            <a:extLst>
              <a:ext uri="{FF2B5EF4-FFF2-40B4-BE49-F238E27FC236}">
                <a16:creationId xmlns:a16="http://schemas.microsoft.com/office/drawing/2014/main" id="{BB33AC29-E367-4328-86C7-A75B4E222FE9}"/>
              </a:ext>
            </a:extLst>
          </p:cNvPr>
          <p:cNvCxnSpPr/>
          <p:nvPr/>
        </p:nvCxnSpPr>
        <p:spPr bwMode="gray">
          <a:xfrm flipV="1">
            <a:off x="297340" y="6502850"/>
            <a:ext cx="6300000" cy="5"/>
          </a:xfrm>
          <a:prstGeom prst="line">
            <a:avLst/>
          </a:prstGeom>
          <a:ln w="76200">
            <a:solidFill>
              <a:srgbClr val="92D050"/>
            </a:solidFill>
          </a:ln>
        </p:spPr>
        <p:style>
          <a:lnRef idx="1">
            <a:schemeClr val="accent1"/>
          </a:lnRef>
          <a:fillRef idx="0">
            <a:schemeClr val="accent1"/>
          </a:fillRef>
          <a:effectRef idx="0">
            <a:schemeClr val="accent1"/>
          </a:effectRef>
          <a:fontRef idx="minor">
            <a:schemeClr val="tx1"/>
          </a:fontRef>
        </p:style>
      </p:cxnSp>
      <p:sp>
        <p:nvSpPr>
          <p:cNvPr id="23" name="角丸四角形 51">
            <a:extLst>
              <a:ext uri="{FF2B5EF4-FFF2-40B4-BE49-F238E27FC236}">
                <a16:creationId xmlns:a16="http://schemas.microsoft.com/office/drawing/2014/main" id="{5574C64B-F89D-4485-BA7F-4F5D713238FC}"/>
              </a:ext>
            </a:extLst>
          </p:cNvPr>
          <p:cNvSpPr/>
          <p:nvPr/>
        </p:nvSpPr>
        <p:spPr>
          <a:xfrm>
            <a:off x="297339" y="6234241"/>
            <a:ext cx="2631475" cy="284562"/>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a:extLst>
              <a:ext uri="{FF2B5EF4-FFF2-40B4-BE49-F238E27FC236}">
                <a16:creationId xmlns:a16="http://schemas.microsoft.com/office/drawing/2014/main" id="{1D756ED6-9CCB-4859-99FF-D1B51CCFB0F4}"/>
              </a:ext>
            </a:extLst>
          </p:cNvPr>
          <p:cNvSpPr txBox="1"/>
          <p:nvPr/>
        </p:nvSpPr>
        <p:spPr>
          <a:xfrm>
            <a:off x="387322" y="6237168"/>
            <a:ext cx="5270528" cy="307777"/>
          </a:xfrm>
          <a:prstGeom prst="rect">
            <a:avLst/>
          </a:prstGeom>
          <a:noFill/>
          <a:ln>
            <a:noFill/>
          </a:ln>
        </p:spPr>
        <p:txBody>
          <a:bodyPr wrap="square" rtlCol="0">
            <a:spAutoFit/>
          </a:bodyPr>
          <a:lstStyle/>
          <a:p>
            <a:r>
              <a:rPr kumimoji="1" lang="ja-JP" altLang="en-US" sz="1400" b="1" dirty="0">
                <a:latin typeface="UD デジタル 教科書体 NK-B" panose="02020700000000000000" pitchFamily="18" charset="-128"/>
                <a:ea typeface="UD デジタル 教科書体 NK-B" panose="02020700000000000000" pitchFamily="18" charset="-128"/>
              </a:rPr>
              <a:t>保護者等（親権者等）の考え方　</a:t>
            </a:r>
            <a:r>
              <a:rPr kumimoji="1" lang="ja-JP" altLang="en-US" sz="1100" dirty="0">
                <a:latin typeface="UD デジタル 教科書体 NK-B" panose="02020700000000000000" pitchFamily="18" charset="-128"/>
                <a:ea typeface="UD デジタル 教科書体 NK-B" panose="02020700000000000000" pitchFamily="18" charset="-128"/>
              </a:rPr>
              <a:t>　</a:t>
            </a:r>
            <a:r>
              <a:rPr kumimoji="1" lang="ja-JP" altLang="en-US" sz="1000" dirty="0">
                <a:latin typeface="UD デジタル 教科書体 NK-B" panose="02020700000000000000" pitchFamily="18" charset="-128"/>
                <a:ea typeface="UD デジタル 教科書体 NK-B" panose="02020700000000000000" pitchFamily="18" charset="-128"/>
              </a:rPr>
              <a:t>（就学支援金での考え方と同じです。）</a:t>
            </a:r>
            <a:endParaRPr kumimoji="1" lang="ja-JP" altLang="en-US" sz="1400" dirty="0">
              <a:latin typeface="UD デジタル 教科書体 NK-B" panose="02020700000000000000" pitchFamily="18" charset="-128"/>
              <a:ea typeface="UD デジタル 教科書体 NK-B" panose="02020700000000000000" pitchFamily="18" charset="-128"/>
            </a:endParaRPr>
          </a:p>
        </p:txBody>
      </p:sp>
      <p:graphicFrame>
        <p:nvGraphicFramePr>
          <p:cNvPr id="2" name="表 1">
            <a:extLst>
              <a:ext uri="{FF2B5EF4-FFF2-40B4-BE49-F238E27FC236}">
                <a16:creationId xmlns:a16="http://schemas.microsoft.com/office/drawing/2014/main" id="{44D24853-06D6-43ED-ADEC-5206E2753AA2}"/>
              </a:ext>
            </a:extLst>
          </p:cNvPr>
          <p:cNvGraphicFramePr>
            <a:graphicFrameLocks noGrp="1"/>
          </p:cNvGraphicFramePr>
          <p:nvPr>
            <p:extLst>
              <p:ext uri="{D42A27DB-BD31-4B8C-83A1-F6EECF244321}">
                <p14:modId xmlns:p14="http://schemas.microsoft.com/office/powerpoint/2010/main" val="869562603"/>
              </p:ext>
            </p:extLst>
          </p:nvPr>
        </p:nvGraphicFramePr>
        <p:xfrm>
          <a:off x="413897" y="8084587"/>
          <a:ext cx="5915025" cy="1358476"/>
        </p:xfrm>
        <a:graphic>
          <a:graphicData uri="http://schemas.openxmlformats.org/drawingml/2006/table">
            <a:tbl>
              <a:tblPr/>
              <a:tblGrid>
                <a:gridCol w="382737">
                  <a:extLst>
                    <a:ext uri="{9D8B030D-6E8A-4147-A177-3AD203B41FA5}">
                      <a16:colId xmlns:a16="http://schemas.microsoft.com/office/drawing/2014/main" val="1712795333"/>
                    </a:ext>
                  </a:extLst>
                </a:gridCol>
                <a:gridCol w="4001342">
                  <a:extLst>
                    <a:ext uri="{9D8B030D-6E8A-4147-A177-3AD203B41FA5}">
                      <a16:colId xmlns:a16="http://schemas.microsoft.com/office/drawing/2014/main" val="567710676"/>
                    </a:ext>
                  </a:extLst>
                </a:gridCol>
                <a:gridCol w="765473">
                  <a:extLst>
                    <a:ext uri="{9D8B030D-6E8A-4147-A177-3AD203B41FA5}">
                      <a16:colId xmlns:a16="http://schemas.microsoft.com/office/drawing/2014/main" val="3423899120"/>
                    </a:ext>
                  </a:extLst>
                </a:gridCol>
                <a:gridCol w="765473">
                  <a:extLst>
                    <a:ext uri="{9D8B030D-6E8A-4147-A177-3AD203B41FA5}">
                      <a16:colId xmlns:a16="http://schemas.microsoft.com/office/drawing/2014/main" val="2339418546"/>
                    </a:ext>
                  </a:extLst>
                </a:gridCol>
              </a:tblGrid>
              <a:tr h="232073">
                <a:tc rowSpan="2">
                  <a:txBody>
                    <a:bodyPr/>
                    <a:lstStyle/>
                    <a:p>
                      <a:pPr algn="ctr" fontAlgn="ctr"/>
                      <a:r>
                        <a:rPr lang="ja-JP" altLang="en-US" sz="800" b="0" i="0" u="none" strike="noStrike">
                          <a:solidFill>
                            <a:srgbClr val="000000"/>
                          </a:solidFill>
                          <a:effectLst/>
                          <a:latin typeface="BIZ UDPゴシック" panose="020B0400000000000000" pitchFamily="50" charset="-128"/>
                          <a:ea typeface="BIZ UDPゴシック" panose="020B0400000000000000" pitchFamily="50" charset="-128"/>
                        </a:rPr>
                        <a:t>区分</a:t>
                      </a:r>
                    </a:p>
                  </a:txBody>
                  <a:tcPr marL="5660" marR="5660" marT="566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rowSpan="2">
                  <a:txBody>
                    <a:bodyPr/>
                    <a:lstStyle/>
                    <a:p>
                      <a:pPr algn="ctr" fontAlgn="ct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対象生徒の区分</a:t>
                      </a:r>
                    </a:p>
                  </a:txBody>
                  <a:tcPr marL="5660" marR="5660" marT="566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zh-TW" altLang="en-US" sz="1000" b="0" i="0" u="none" strike="noStrike">
                          <a:solidFill>
                            <a:srgbClr val="000000"/>
                          </a:solidFill>
                          <a:effectLst/>
                          <a:latin typeface="BIZ UDPゴシック" panose="020B0400000000000000" pitchFamily="50" charset="-128"/>
                          <a:ea typeface="BIZ UDPゴシック" panose="020B0400000000000000" pitchFamily="50" charset="-128"/>
                        </a:rPr>
                        <a:t>給付金額（年額）</a:t>
                      </a:r>
                    </a:p>
                  </a:txBody>
                  <a:tcPr marL="5660" marR="5660" marT="566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extLst>
                  <a:ext uri="{0D108BD9-81ED-4DB2-BD59-A6C34878D82A}">
                    <a16:rowId xmlns:a16="http://schemas.microsoft.com/office/drawing/2014/main" val="1760966635"/>
                  </a:ext>
                </a:extLst>
              </a:tr>
              <a:tr h="232073">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800" b="0" i="0" u="none" strike="noStrike">
                          <a:solidFill>
                            <a:srgbClr val="000000"/>
                          </a:solidFill>
                          <a:effectLst/>
                          <a:latin typeface="BIZ UDPゴシック" panose="020B0400000000000000" pitchFamily="50" charset="-128"/>
                          <a:ea typeface="BIZ UDPゴシック" panose="020B0400000000000000" pitchFamily="50" charset="-128"/>
                        </a:rPr>
                        <a:t>全日制・定時制</a:t>
                      </a:r>
                    </a:p>
                  </a:txBody>
                  <a:tcPr marL="5660" marR="5660" marT="566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00" b="0" i="0" u="none" strike="noStrike">
                          <a:solidFill>
                            <a:srgbClr val="000000"/>
                          </a:solidFill>
                          <a:effectLst/>
                          <a:latin typeface="BIZ UDPゴシック" panose="020B0400000000000000" pitchFamily="50" charset="-128"/>
                          <a:ea typeface="BIZ UDPゴシック" panose="020B0400000000000000" pitchFamily="50" charset="-128"/>
                        </a:rPr>
                        <a:t>通信制</a:t>
                      </a:r>
                    </a:p>
                  </a:txBody>
                  <a:tcPr marL="5660" marR="5660" marT="566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17846852"/>
                  </a:ext>
                </a:extLst>
              </a:tr>
              <a:tr h="447165">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1</a:t>
                      </a:r>
                    </a:p>
                  </a:txBody>
                  <a:tcPr marL="5660" marR="5660" marT="566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 生活保護（生業扶助）受給世帯に扶養されている生徒</a:t>
                      </a:r>
                    </a:p>
                  </a:txBody>
                  <a:tcPr marL="5660" marR="5660" marT="566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altLang="ja-JP" sz="1000" b="0" i="0" u="none" strike="noStrike">
                          <a:solidFill>
                            <a:srgbClr val="000000"/>
                          </a:solidFill>
                          <a:effectLst/>
                          <a:latin typeface="BIZ UDPゴシック" panose="020B0400000000000000" pitchFamily="50" charset="-128"/>
                          <a:ea typeface="BIZ UDPゴシック" panose="020B0400000000000000" pitchFamily="50" charset="-128"/>
                        </a:rPr>
                        <a:t>32,300</a:t>
                      </a: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円</a:t>
                      </a:r>
                    </a:p>
                  </a:txBody>
                  <a:tcPr marL="5660" marR="5660" marT="566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extLst>
                  <a:ext uri="{0D108BD9-81ED-4DB2-BD59-A6C34878D82A}">
                    <a16:rowId xmlns:a16="http://schemas.microsoft.com/office/drawing/2014/main" val="2040994624"/>
                  </a:ext>
                </a:extLst>
              </a:tr>
              <a:tr h="447165">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2</a:t>
                      </a:r>
                    </a:p>
                  </a:txBody>
                  <a:tcPr marL="5660" marR="5660" marT="566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 保護者等全員の道府県民税所得割額及び市町村民税所得割額が</a:t>
                      </a:r>
                      <a:b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br>
                      <a:r>
                        <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rPr>
                        <a:t> 非課税（０円）世帯に扶養されている生徒</a:t>
                      </a:r>
                    </a:p>
                  </a:txBody>
                  <a:tcPr marL="5660" marR="5660" marT="566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143,700</a:t>
                      </a: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円</a:t>
                      </a:r>
                    </a:p>
                  </a:txBody>
                  <a:tcPr marL="5660" marR="5660" marT="566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50,500</a:t>
                      </a: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円</a:t>
                      </a:r>
                    </a:p>
                  </a:txBody>
                  <a:tcPr marL="5660" marR="5660" marT="5660"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99064026"/>
                  </a:ext>
                </a:extLst>
              </a:tr>
            </a:tbl>
          </a:graphicData>
        </a:graphic>
      </p:graphicFrame>
      <p:sp>
        <p:nvSpPr>
          <p:cNvPr id="11" name="テキスト ボックス 10"/>
          <p:cNvSpPr txBox="1"/>
          <p:nvPr/>
        </p:nvSpPr>
        <p:spPr>
          <a:xfrm>
            <a:off x="354219" y="7666501"/>
            <a:ext cx="1030697" cy="307777"/>
          </a:xfrm>
          <a:prstGeom prst="rect">
            <a:avLst/>
          </a:prstGeom>
          <a:noFill/>
          <a:ln>
            <a:noFill/>
          </a:ln>
        </p:spPr>
        <p:txBody>
          <a:bodyPr wrap="square" rtlCol="0">
            <a:spAutoFit/>
          </a:bodyPr>
          <a:lstStyle/>
          <a:p>
            <a:r>
              <a:rPr kumimoji="1" lang="ja-JP" altLang="en-US" sz="1400" b="1" dirty="0">
                <a:latin typeface="UD デジタル 教科書体 NK-B" panose="02020700000000000000" pitchFamily="18" charset="-128"/>
                <a:ea typeface="UD デジタル 教科書体 NK-B" panose="02020700000000000000" pitchFamily="18" charset="-128"/>
              </a:rPr>
              <a:t>給付金額</a:t>
            </a:r>
          </a:p>
        </p:txBody>
      </p:sp>
    </p:spTree>
    <p:extLst>
      <p:ext uri="{BB962C8B-B14F-4D97-AF65-F5344CB8AC3E}">
        <p14:creationId xmlns:p14="http://schemas.microsoft.com/office/powerpoint/2010/main" val="63548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2" name="直線コネクタ 41"/>
          <p:cNvCxnSpPr/>
          <p:nvPr/>
        </p:nvCxnSpPr>
        <p:spPr bwMode="gray">
          <a:xfrm>
            <a:off x="392083" y="394217"/>
            <a:ext cx="6300000" cy="15"/>
          </a:xfrm>
          <a:prstGeom prst="line">
            <a:avLst/>
          </a:prstGeom>
          <a:ln w="76200">
            <a:solidFill>
              <a:srgbClr val="92D050"/>
            </a:solidFill>
          </a:ln>
        </p:spPr>
        <p:style>
          <a:lnRef idx="1">
            <a:schemeClr val="accent1"/>
          </a:lnRef>
          <a:fillRef idx="0">
            <a:schemeClr val="accent1"/>
          </a:fillRef>
          <a:effectRef idx="0">
            <a:schemeClr val="accent1"/>
          </a:effectRef>
          <a:fontRef idx="minor">
            <a:schemeClr val="tx1"/>
          </a:fontRef>
        </p:style>
      </p:cxnSp>
      <p:sp>
        <p:nvSpPr>
          <p:cNvPr id="43" name="角丸四角形 42"/>
          <p:cNvSpPr/>
          <p:nvPr/>
        </p:nvSpPr>
        <p:spPr bwMode="gray">
          <a:xfrm>
            <a:off x="395593" y="139543"/>
            <a:ext cx="1699380" cy="297546"/>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p:cNvSpPr txBox="1"/>
          <p:nvPr/>
        </p:nvSpPr>
        <p:spPr>
          <a:xfrm>
            <a:off x="441995" y="149344"/>
            <a:ext cx="1672565" cy="307777"/>
          </a:xfrm>
          <a:prstGeom prst="rect">
            <a:avLst/>
          </a:prstGeom>
          <a:noFill/>
        </p:spPr>
        <p:txBody>
          <a:bodyPr wrap="square" rtlCol="0">
            <a:spAutoFit/>
          </a:bodyPr>
          <a:lstStyle/>
          <a:p>
            <a:r>
              <a:rPr kumimoji="1" lang="ja-JP" altLang="en-US" sz="1400" b="1" dirty="0">
                <a:latin typeface="UD デジタル 教科書体 NK-B" panose="02020700000000000000" pitchFamily="18" charset="-128"/>
                <a:ea typeface="UD デジタル 教科書体 NK-B" panose="02020700000000000000" pitchFamily="18" charset="-128"/>
              </a:rPr>
              <a:t>申請に必要な書類</a:t>
            </a:r>
            <a:endParaRPr kumimoji="1" lang="en-US" altLang="ja-JP" sz="1400" b="1" dirty="0">
              <a:latin typeface="UD デジタル 教科書体 NK-B" panose="02020700000000000000" pitchFamily="18" charset="-128"/>
              <a:ea typeface="UD デジタル 教科書体 NK-B" panose="02020700000000000000" pitchFamily="18" charset="-128"/>
            </a:endParaRPr>
          </a:p>
        </p:txBody>
      </p:sp>
      <p:sp>
        <p:nvSpPr>
          <p:cNvPr id="21" name="正方形/長方形 20"/>
          <p:cNvSpPr/>
          <p:nvPr/>
        </p:nvSpPr>
        <p:spPr>
          <a:xfrm>
            <a:off x="349027" y="424954"/>
            <a:ext cx="6592005" cy="276999"/>
          </a:xfrm>
          <a:prstGeom prst="rect">
            <a:avLst/>
          </a:prstGeom>
        </p:spPr>
        <p:txBody>
          <a:bodyPr wrap="square">
            <a:spAutoFit/>
          </a:bodyPr>
          <a:lstStyle/>
          <a:p>
            <a:r>
              <a:rPr lang="ja-JP" altLang="en-US" sz="1200" dirty="0">
                <a:latin typeface="BIZ UDPゴシック" panose="020B0400000000000000" pitchFamily="50" charset="-128"/>
                <a:ea typeface="BIZ UDPゴシック" panose="020B0400000000000000" pitchFamily="50" charset="-128"/>
              </a:rPr>
              <a:t>下記表の書類を、</a:t>
            </a:r>
            <a:r>
              <a:rPr lang="ja-JP" altLang="en-US" sz="1200" u="sng" dirty="0">
                <a:latin typeface="BIZ UDPゴシック" panose="020B0400000000000000" pitchFamily="50" charset="-128"/>
                <a:ea typeface="BIZ UDPゴシック" panose="020B0400000000000000" pitchFamily="50" charset="-128"/>
              </a:rPr>
              <a:t>学校の定める期日までに提出してください</a:t>
            </a:r>
            <a:r>
              <a:rPr lang="ja-JP" altLang="en-US" sz="1200" dirty="0">
                <a:latin typeface="BIZ UDPゴシック" panose="020B0400000000000000" pitchFamily="50" charset="-128"/>
                <a:ea typeface="BIZ UDPゴシック" panose="020B0400000000000000" pitchFamily="50" charset="-128"/>
              </a:rPr>
              <a:t>。</a:t>
            </a:r>
          </a:p>
        </p:txBody>
      </p:sp>
      <p:cxnSp>
        <p:nvCxnSpPr>
          <p:cNvPr id="45" name="直線コネクタ 44"/>
          <p:cNvCxnSpPr/>
          <p:nvPr/>
        </p:nvCxnSpPr>
        <p:spPr bwMode="gray">
          <a:xfrm flipV="1">
            <a:off x="394715" y="4429768"/>
            <a:ext cx="6300000" cy="28"/>
          </a:xfrm>
          <a:prstGeom prst="line">
            <a:avLst/>
          </a:prstGeom>
          <a:ln w="76200">
            <a:solidFill>
              <a:srgbClr val="92D050"/>
            </a:solidFill>
          </a:ln>
        </p:spPr>
        <p:style>
          <a:lnRef idx="1">
            <a:schemeClr val="accent1"/>
          </a:lnRef>
          <a:fillRef idx="0">
            <a:schemeClr val="accent1"/>
          </a:fillRef>
          <a:effectRef idx="0">
            <a:schemeClr val="accent1"/>
          </a:effectRef>
          <a:fontRef idx="minor">
            <a:schemeClr val="tx1"/>
          </a:fontRef>
        </p:style>
      </p:cxnSp>
      <p:sp>
        <p:nvSpPr>
          <p:cNvPr id="46" name="角丸四角形 45"/>
          <p:cNvSpPr/>
          <p:nvPr/>
        </p:nvSpPr>
        <p:spPr bwMode="gray">
          <a:xfrm>
            <a:off x="392957" y="4151065"/>
            <a:ext cx="2053922" cy="314882"/>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p:cNvSpPr txBox="1"/>
          <p:nvPr/>
        </p:nvSpPr>
        <p:spPr>
          <a:xfrm>
            <a:off x="378331" y="4171502"/>
            <a:ext cx="2191619" cy="307777"/>
          </a:xfrm>
          <a:prstGeom prst="rect">
            <a:avLst/>
          </a:prstGeom>
          <a:noFill/>
          <a:ln>
            <a:noFill/>
          </a:ln>
        </p:spPr>
        <p:txBody>
          <a:bodyPr wrap="square" rtlCol="0">
            <a:spAutoFit/>
          </a:bodyPr>
          <a:lstStyle/>
          <a:p>
            <a:r>
              <a:rPr kumimoji="1" lang="ja-JP" altLang="en-US" sz="1400" b="1" dirty="0">
                <a:latin typeface="UD デジタル 教科書体 NK-B" panose="02020700000000000000" pitchFamily="18" charset="-128"/>
                <a:ea typeface="UD デジタル 教科書体 NK-B" panose="02020700000000000000" pitchFamily="18" charset="-128"/>
              </a:rPr>
              <a:t>申請から支給までの流れ</a:t>
            </a:r>
            <a:endParaRPr kumimoji="1" lang="en-US" altLang="ja-JP" sz="1400" b="1" dirty="0">
              <a:latin typeface="UD デジタル 教科書体 NK-B" panose="02020700000000000000" pitchFamily="18" charset="-128"/>
              <a:ea typeface="UD デジタル 教科書体 NK-B" panose="02020700000000000000" pitchFamily="18" charset="-128"/>
            </a:endParaRPr>
          </a:p>
        </p:txBody>
      </p:sp>
      <p:sp>
        <p:nvSpPr>
          <p:cNvPr id="64" name="正方形/長方形 63"/>
          <p:cNvSpPr/>
          <p:nvPr/>
        </p:nvSpPr>
        <p:spPr>
          <a:xfrm>
            <a:off x="393734" y="5705691"/>
            <a:ext cx="6301961" cy="1241342"/>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r>
              <a:rPr kumimoji="1" lang="ja-JP" altLang="en-US" sz="1100" dirty="0">
                <a:latin typeface="BIZ UDPゴシック" panose="020B0400000000000000" pitchFamily="50" charset="-128"/>
                <a:ea typeface="BIZ UDPゴシック" panose="020B0400000000000000" pitchFamily="50" charset="-128"/>
              </a:rPr>
              <a:t>●申請の手続き（書類の受け渡し、提出）は、お通いの学校事務室を通じて行います。</a:t>
            </a:r>
          </a:p>
          <a:p>
            <a:r>
              <a:rPr kumimoji="1" lang="ja-JP" altLang="en-US" sz="1100" dirty="0">
                <a:latin typeface="BIZ UDPゴシック" panose="020B0400000000000000" pitchFamily="50" charset="-128"/>
                <a:ea typeface="BIZ UDPゴシック" panose="020B0400000000000000" pitchFamily="50" charset="-128"/>
              </a:rPr>
              <a:t>　 申請書類は、</a:t>
            </a:r>
            <a:r>
              <a:rPr kumimoji="1" lang="ja-JP" altLang="en-US" sz="1100" b="1" u="sng" dirty="0">
                <a:latin typeface="BIZ UDPゴシック" panose="020B0400000000000000" pitchFamily="50" charset="-128"/>
                <a:ea typeface="BIZ UDPゴシック" panose="020B0400000000000000" pitchFamily="50" charset="-128"/>
              </a:rPr>
              <a:t>学校が定める期限まで</a:t>
            </a:r>
            <a:r>
              <a:rPr kumimoji="1" lang="ja-JP" altLang="en-US" sz="1100" dirty="0">
                <a:latin typeface="BIZ UDPゴシック" panose="020B0400000000000000" pitchFamily="50" charset="-128"/>
                <a:ea typeface="BIZ UDPゴシック" panose="020B0400000000000000" pitchFamily="50" charset="-128"/>
              </a:rPr>
              <a:t>にお通いの学校事務室へご提出ください。　</a:t>
            </a:r>
            <a:endParaRPr kumimoji="1" lang="en-US" altLang="ja-JP" sz="1100" dirty="0">
              <a:latin typeface="BIZ UDPゴシック" panose="020B0400000000000000" pitchFamily="50" charset="-128"/>
              <a:ea typeface="BIZ UDPゴシック" panose="020B0400000000000000" pitchFamily="50" charset="-128"/>
            </a:endParaRPr>
          </a:p>
          <a:p>
            <a:endParaRPr kumimoji="1" lang="ja-JP" altLang="en-US" sz="5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●審査</a:t>
            </a:r>
            <a:r>
              <a:rPr kumimoji="1" lang="ja-JP" altLang="en-US" sz="1100" dirty="0">
                <a:solidFill>
                  <a:schemeClr val="tx1"/>
                </a:solidFill>
                <a:latin typeface="BIZ UDPゴシック" panose="020B0400000000000000" pitchFamily="50" charset="-128"/>
                <a:ea typeface="BIZ UDPゴシック" panose="020B0400000000000000" pitchFamily="50" charset="-128"/>
              </a:rPr>
              <a:t>結果や振込日は、１２</a:t>
            </a:r>
            <a:r>
              <a:rPr kumimoji="1" lang="ja-JP" altLang="en-US" sz="1100" dirty="0">
                <a:latin typeface="BIZ UDPゴシック" panose="020B0400000000000000" pitchFamily="50" charset="-128"/>
                <a:ea typeface="BIZ UDPゴシック" panose="020B0400000000000000" pitchFamily="50" charset="-128"/>
              </a:rPr>
              <a:t>月中旬頃に学校を通じてお渡しする通知書でご確認いただけます。</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　 支給は</a:t>
            </a:r>
            <a:r>
              <a:rPr kumimoji="1" lang="en-US" altLang="ja-JP" sz="1100" dirty="0">
                <a:latin typeface="BIZ UDPゴシック" panose="020B0400000000000000" pitchFamily="50" charset="-128"/>
                <a:ea typeface="BIZ UDPゴシック" panose="020B0400000000000000" pitchFamily="50" charset="-128"/>
              </a:rPr>
              <a:t>12</a:t>
            </a:r>
            <a:r>
              <a:rPr kumimoji="1" lang="ja-JP" altLang="en-US" sz="1100" dirty="0">
                <a:latin typeface="BIZ UDPゴシック" panose="020B0400000000000000" pitchFamily="50" charset="-128"/>
                <a:ea typeface="BIZ UDPゴシック" panose="020B0400000000000000" pitchFamily="50" charset="-128"/>
              </a:rPr>
              <a:t>月末頃を予定しています。</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 申請書の提出が遅れた場合、支給日も遅れる可能性があります。</a:t>
            </a:r>
            <a:endParaRPr kumimoji="1" lang="en-US" altLang="ja-JP" sz="900" dirty="0">
              <a:latin typeface="Meiryo UI" panose="020B0604030504040204" pitchFamily="50" charset="-128"/>
              <a:ea typeface="Meiryo UI" panose="020B0604030504040204" pitchFamily="50" charset="-128"/>
            </a:endParaRPr>
          </a:p>
          <a:p>
            <a:r>
              <a:rPr kumimoji="1" lang="ja-JP" altLang="en-US" sz="1100" dirty="0">
                <a:latin typeface="BIZ UDPゴシック" panose="020B0400000000000000" pitchFamily="50" charset="-128"/>
                <a:ea typeface="BIZ UDPゴシック" panose="020B0400000000000000" pitchFamily="50" charset="-128"/>
              </a:rPr>
              <a:t>●生徒が在籍する高等学校等の学校徴収金に未納又は未収金がある場合は、 </a:t>
            </a:r>
            <a:r>
              <a:rPr kumimoji="1" lang="ja-JP" altLang="en-US" sz="1100" b="1" u="sng" dirty="0">
                <a:latin typeface="BIZ UDPゴシック" panose="020B0400000000000000" pitchFamily="50" charset="-128"/>
                <a:ea typeface="BIZ UDPゴシック" panose="020B0400000000000000" pitchFamily="50" charset="-128"/>
              </a:rPr>
              <a:t>給付金を充当</a:t>
            </a:r>
            <a:r>
              <a:rPr kumimoji="1" lang="ja-JP" altLang="en-US" sz="1100" dirty="0">
                <a:latin typeface="BIZ UDPゴシック" panose="020B0400000000000000" pitchFamily="50" charset="-128"/>
                <a:ea typeface="BIZ UDPゴシック" panose="020B0400000000000000" pitchFamily="50" charset="-128"/>
              </a:rPr>
              <a:t>します。</a:t>
            </a:r>
            <a:endParaRPr kumimoji="1" lang="en-US" altLang="ja-JP" sz="1100" dirty="0">
              <a:latin typeface="BIZ UDPゴシック" panose="020B0400000000000000" pitchFamily="50" charset="-128"/>
              <a:ea typeface="BIZ UDPゴシック" panose="020B0400000000000000" pitchFamily="50" charset="-128"/>
            </a:endParaRPr>
          </a:p>
        </p:txBody>
      </p:sp>
      <p:cxnSp>
        <p:nvCxnSpPr>
          <p:cNvPr id="70" name="直線コネクタ 69"/>
          <p:cNvCxnSpPr>
            <a:cxnSpLocks/>
          </p:cNvCxnSpPr>
          <p:nvPr/>
        </p:nvCxnSpPr>
        <p:spPr bwMode="gray">
          <a:xfrm>
            <a:off x="378331" y="7305718"/>
            <a:ext cx="6300000" cy="85"/>
          </a:xfrm>
          <a:prstGeom prst="line">
            <a:avLst/>
          </a:prstGeom>
          <a:ln w="76200">
            <a:solidFill>
              <a:srgbClr val="92D050"/>
            </a:solidFill>
          </a:ln>
        </p:spPr>
        <p:style>
          <a:lnRef idx="1">
            <a:schemeClr val="accent1"/>
          </a:lnRef>
          <a:fillRef idx="0">
            <a:schemeClr val="accent1"/>
          </a:fillRef>
          <a:effectRef idx="0">
            <a:schemeClr val="accent1"/>
          </a:effectRef>
          <a:fontRef idx="minor">
            <a:schemeClr val="tx1"/>
          </a:fontRef>
        </p:style>
      </p:cxnSp>
      <p:sp>
        <p:nvSpPr>
          <p:cNvPr id="71" name="角丸四角形 70"/>
          <p:cNvSpPr/>
          <p:nvPr/>
        </p:nvSpPr>
        <p:spPr>
          <a:xfrm>
            <a:off x="382458" y="7033293"/>
            <a:ext cx="1060563" cy="297546"/>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p:cNvSpPr txBox="1"/>
          <p:nvPr/>
        </p:nvSpPr>
        <p:spPr>
          <a:xfrm>
            <a:off x="450781" y="7046625"/>
            <a:ext cx="992240" cy="276999"/>
          </a:xfrm>
          <a:prstGeom prst="rect">
            <a:avLst/>
          </a:prstGeom>
          <a:noFill/>
          <a:ln>
            <a:noFill/>
          </a:ln>
        </p:spPr>
        <p:txBody>
          <a:bodyPr wrap="square" rtlCol="0">
            <a:spAutoFit/>
          </a:bodyPr>
          <a:lstStyle/>
          <a:p>
            <a:r>
              <a:rPr kumimoji="1" lang="ja-JP" altLang="en-US" sz="1200" b="1" dirty="0">
                <a:latin typeface="UD デジタル 教科書体 NK-B" panose="02020700000000000000" pitchFamily="18" charset="-128"/>
                <a:ea typeface="UD デジタル 教科書体 NK-B" panose="02020700000000000000" pitchFamily="18" charset="-128"/>
              </a:rPr>
              <a:t>お問合せ先</a:t>
            </a:r>
          </a:p>
        </p:txBody>
      </p:sp>
      <p:sp>
        <p:nvSpPr>
          <p:cNvPr id="74" name="正方形/長方形 73"/>
          <p:cNvSpPr/>
          <p:nvPr/>
        </p:nvSpPr>
        <p:spPr>
          <a:xfrm>
            <a:off x="3012831" y="9737369"/>
            <a:ext cx="973015" cy="170816"/>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kumimoji="1" lang="ja-JP" altLang="en-US" sz="900" dirty="0" err="1"/>
              <a:t>ー</a:t>
            </a:r>
            <a:r>
              <a:rPr kumimoji="1" lang="ja-JP" altLang="en-US" sz="900" dirty="0"/>
              <a:t>２ー</a:t>
            </a:r>
          </a:p>
        </p:txBody>
      </p:sp>
      <p:sp>
        <p:nvSpPr>
          <p:cNvPr id="72" name="テキスト ボックス 71">
            <a:extLst>
              <a:ext uri="{FF2B5EF4-FFF2-40B4-BE49-F238E27FC236}">
                <a16:creationId xmlns:a16="http://schemas.microsoft.com/office/drawing/2014/main" id="{56D717DA-683E-478D-B89E-FF0ED7B79789}"/>
              </a:ext>
            </a:extLst>
          </p:cNvPr>
          <p:cNvSpPr txBox="1"/>
          <p:nvPr/>
        </p:nvSpPr>
        <p:spPr>
          <a:xfrm>
            <a:off x="396479" y="1615563"/>
            <a:ext cx="6308297" cy="630942"/>
          </a:xfrm>
          <a:prstGeom prst="rect">
            <a:avLst/>
          </a:prstGeom>
          <a:noFill/>
        </p:spPr>
        <p:txBody>
          <a:bodyPr wrap="square" rtlCol="0">
            <a:spAutoFit/>
          </a:bodyPr>
          <a:lstStyle/>
          <a:p>
            <a:r>
              <a:rPr kumimoji="1" lang="en-US" altLang="ja-JP" sz="800" dirty="0">
                <a:latin typeface="BIZ UDPゴシック" panose="020B0400000000000000" pitchFamily="50" charset="-128"/>
                <a:ea typeface="BIZ UDPゴシック" panose="020B0400000000000000" pitchFamily="50" charset="-128"/>
              </a:rPr>
              <a:t>※2</a:t>
            </a:r>
            <a:r>
              <a:rPr kumimoji="1" lang="ja-JP" altLang="en-US" sz="800" dirty="0">
                <a:latin typeface="BIZ UDPゴシック" panose="020B0400000000000000" pitchFamily="50" charset="-128"/>
                <a:ea typeface="BIZ UDPゴシック" panose="020B0400000000000000" pitchFamily="50" charset="-128"/>
              </a:rPr>
              <a:t>　次の①～③のいずれかの書類です。（令和７年度のものが必要です。）</a:t>
            </a:r>
            <a:endParaRPr kumimoji="1" lang="en-US" altLang="ja-JP" sz="800" dirty="0">
              <a:latin typeface="BIZ UDPゴシック" panose="020B0400000000000000" pitchFamily="50" charset="-128"/>
              <a:ea typeface="BIZ UDPゴシック" panose="020B0400000000000000" pitchFamily="50" charset="-128"/>
            </a:endParaRPr>
          </a:p>
          <a:p>
            <a:r>
              <a:rPr kumimoji="1" lang="ja-JP" altLang="en-US" sz="800" dirty="0">
                <a:latin typeface="BIZ UDPゴシック" panose="020B0400000000000000" pitchFamily="50" charset="-128"/>
                <a:ea typeface="BIZ UDPゴシック" panose="020B0400000000000000" pitchFamily="50" charset="-128"/>
              </a:rPr>
              <a:t>　　　 ①市町村民税・府民税　</a:t>
            </a:r>
            <a:r>
              <a:rPr kumimoji="1" lang="ja-JP" altLang="en-US" sz="800" b="1" dirty="0">
                <a:latin typeface="BIZ UDPゴシック" panose="020B0400000000000000" pitchFamily="50" charset="-128"/>
                <a:ea typeface="BIZ UDPゴシック" panose="020B0400000000000000" pitchFamily="50" charset="-128"/>
              </a:rPr>
              <a:t>課税（非課税）証明書</a:t>
            </a:r>
            <a:r>
              <a:rPr kumimoji="1" lang="ja-JP" altLang="en-US" sz="800" dirty="0">
                <a:latin typeface="BIZ UDPゴシック" panose="020B0400000000000000" pitchFamily="50" charset="-128"/>
                <a:ea typeface="BIZ UDPゴシック" panose="020B0400000000000000" pitchFamily="50" charset="-128"/>
              </a:rPr>
              <a:t>の</a:t>
            </a:r>
            <a:r>
              <a:rPr kumimoji="1" lang="ja-JP" altLang="en-US" sz="800" u="sng" dirty="0">
                <a:latin typeface="BIZ UDPゴシック" panose="020B0400000000000000" pitchFamily="50" charset="-128"/>
                <a:ea typeface="BIZ UDPゴシック" panose="020B0400000000000000" pitchFamily="50" charset="-128"/>
              </a:rPr>
              <a:t>原本</a:t>
            </a:r>
            <a:r>
              <a:rPr kumimoji="1" lang="ja-JP" altLang="en-US" sz="800" dirty="0">
                <a:latin typeface="BIZ UDPゴシック" panose="020B0400000000000000" pitchFamily="50" charset="-128"/>
                <a:ea typeface="BIZ UDPゴシック" panose="020B0400000000000000" pitchFamily="50" charset="-128"/>
              </a:rPr>
              <a:t> （</a:t>
            </a:r>
            <a:r>
              <a:rPr kumimoji="1" lang="en-US" altLang="ja-JP" sz="800" dirty="0">
                <a:latin typeface="BIZ UDPゴシック" panose="020B0400000000000000" pitchFamily="50" charset="-128"/>
                <a:ea typeface="BIZ UDPゴシック" panose="020B0400000000000000" pitchFamily="50" charset="-128"/>
              </a:rPr>
              <a:t>※</a:t>
            </a:r>
            <a:r>
              <a:rPr kumimoji="1" lang="ja-JP" altLang="en-US" sz="800" dirty="0">
                <a:latin typeface="BIZ UDPゴシック" panose="020B0400000000000000" pitchFamily="50" charset="-128"/>
                <a:ea typeface="BIZ UDPゴシック" panose="020B0400000000000000" pitchFamily="50" charset="-128"/>
              </a:rPr>
              <a:t>税の申告をしてから発行してもらってください）</a:t>
            </a:r>
            <a:endParaRPr kumimoji="1" lang="en-US" altLang="ja-JP" sz="800" dirty="0">
              <a:latin typeface="BIZ UDPゴシック" panose="020B0400000000000000" pitchFamily="50" charset="-128"/>
              <a:ea typeface="BIZ UDPゴシック" panose="020B0400000000000000" pitchFamily="50" charset="-128"/>
            </a:endParaRPr>
          </a:p>
          <a:p>
            <a:r>
              <a:rPr kumimoji="1" lang="ja-JP" altLang="en-US" sz="800" dirty="0">
                <a:latin typeface="BIZ UDPゴシック" panose="020B0400000000000000" pitchFamily="50" charset="-128"/>
                <a:ea typeface="BIZ UDPゴシック" panose="020B0400000000000000" pitchFamily="50" charset="-128"/>
              </a:rPr>
              <a:t>　　　 ②市町村民税・府民税　</a:t>
            </a:r>
            <a:r>
              <a:rPr kumimoji="1" lang="ja-JP" altLang="en-US" sz="800" b="1" dirty="0">
                <a:latin typeface="BIZ UDPゴシック" panose="020B0400000000000000" pitchFamily="50" charset="-128"/>
                <a:ea typeface="BIZ UDPゴシック" panose="020B0400000000000000" pitchFamily="50" charset="-128"/>
              </a:rPr>
              <a:t>特別徴収税額の決定通知書（納税義務者用）</a:t>
            </a:r>
            <a:r>
              <a:rPr kumimoji="1" lang="ja-JP" altLang="en-US" sz="800" dirty="0">
                <a:latin typeface="BIZ UDPゴシック" panose="020B0400000000000000" pitchFamily="50" charset="-128"/>
                <a:ea typeface="BIZ UDPゴシック" panose="020B0400000000000000" pitchFamily="50" charset="-128"/>
              </a:rPr>
              <a:t>の</a:t>
            </a:r>
            <a:r>
              <a:rPr kumimoji="1" lang="ja-JP" altLang="en-US" sz="800" u="sng" dirty="0">
                <a:latin typeface="BIZ UDPゴシック" panose="020B0400000000000000" pitchFamily="50" charset="-128"/>
                <a:ea typeface="BIZ UDPゴシック" panose="020B0400000000000000" pitchFamily="50" charset="-128"/>
              </a:rPr>
              <a:t>コピー</a:t>
            </a:r>
            <a:r>
              <a:rPr kumimoji="1" lang="ja-JP" altLang="en-US" sz="800" dirty="0">
                <a:latin typeface="BIZ UDPゴシック" panose="020B0400000000000000" pitchFamily="50" charset="-128"/>
                <a:ea typeface="BIZ UDPゴシック" panose="020B0400000000000000" pitchFamily="50" charset="-128"/>
              </a:rPr>
              <a:t> （</a:t>
            </a:r>
            <a:r>
              <a:rPr kumimoji="1" lang="en-US" altLang="ja-JP" sz="800" dirty="0">
                <a:latin typeface="BIZ UDPゴシック" panose="020B0400000000000000" pitchFamily="50" charset="-128"/>
                <a:ea typeface="BIZ UDPゴシック" panose="020B0400000000000000" pitchFamily="50" charset="-128"/>
              </a:rPr>
              <a:t>※</a:t>
            </a:r>
            <a:r>
              <a:rPr kumimoji="1" lang="ja-JP" altLang="en-US" sz="800" dirty="0">
                <a:latin typeface="BIZ UDPゴシック" panose="020B0400000000000000" pitchFamily="50" charset="-128"/>
                <a:ea typeface="BIZ UDPゴシック" panose="020B0400000000000000" pitchFamily="50" charset="-128"/>
              </a:rPr>
              <a:t>分割せず１枚の紙に収まるように印刷してください）</a:t>
            </a:r>
            <a:endParaRPr kumimoji="1" lang="en-US" altLang="ja-JP" sz="800" dirty="0">
              <a:latin typeface="BIZ UDPゴシック" panose="020B0400000000000000" pitchFamily="50" charset="-128"/>
              <a:ea typeface="BIZ UDPゴシック" panose="020B0400000000000000" pitchFamily="50" charset="-128"/>
            </a:endParaRPr>
          </a:p>
          <a:p>
            <a:r>
              <a:rPr kumimoji="1" lang="ja-JP" altLang="en-US" sz="800" dirty="0">
                <a:latin typeface="BIZ UDPゴシック" panose="020B0400000000000000" pitchFamily="50" charset="-128"/>
                <a:ea typeface="BIZ UDPゴシック" panose="020B0400000000000000" pitchFamily="50" charset="-128"/>
              </a:rPr>
              <a:t>　　　 ③市町村民税・府民税　</a:t>
            </a:r>
            <a:r>
              <a:rPr kumimoji="1" lang="ja-JP" altLang="en-US" sz="800" b="1" dirty="0">
                <a:latin typeface="BIZ UDPゴシック" panose="020B0400000000000000" pitchFamily="50" charset="-128"/>
                <a:ea typeface="BIZ UDPゴシック" panose="020B0400000000000000" pitchFamily="50" charset="-128"/>
              </a:rPr>
              <a:t>納税通知書</a:t>
            </a:r>
            <a:r>
              <a:rPr kumimoji="1" lang="ja-JP" altLang="en-US" sz="800" dirty="0">
                <a:latin typeface="BIZ UDPゴシック" panose="020B0400000000000000" pitchFamily="50" charset="-128"/>
                <a:ea typeface="BIZ UDPゴシック" panose="020B0400000000000000" pitchFamily="50" charset="-128"/>
              </a:rPr>
              <a:t>の</a:t>
            </a:r>
            <a:r>
              <a:rPr kumimoji="1" lang="ja-JP" altLang="en-US" sz="800" u="sng" dirty="0">
                <a:latin typeface="BIZ UDPゴシック" panose="020B0400000000000000" pitchFamily="50" charset="-128"/>
                <a:ea typeface="BIZ UDPゴシック" panose="020B0400000000000000" pitchFamily="50" charset="-128"/>
              </a:rPr>
              <a:t>コピー</a:t>
            </a:r>
            <a:r>
              <a:rPr kumimoji="1" lang="ja-JP" altLang="en-US" sz="800" dirty="0">
                <a:latin typeface="BIZ UDPゴシック" panose="020B0400000000000000" pitchFamily="50" charset="-128"/>
                <a:ea typeface="BIZ UDPゴシック" panose="020B0400000000000000" pitchFamily="50" charset="-128"/>
              </a:rPr>
              <a:t> （</a:t>
            </a:r>
            <a:r>
              <a:rPr kumimoji="1" lang="en-US" altLang="ja-JP" sz="800" dirty="0">
                <a:latin typeface="BIZ UDPゴシック" panose="020B0400000000000000" pitchFamily="50" charset="-128"/>
                <a:ea typeface="BIZ UDPゴシック" panose="020B0400000000000000" pitchFamily="50" charset="-128"/>
              </a:rPr>
              <a:t>※</a:t>
            </a:r>
            <a:r>
              <a:rPr kumimoji="1" lang="ja-JP" altLang="en-US" sz="800" dirty="0">
                <a:latin typeface="BIZ UDPゴシック" panose="020B0400000000000000" pitchFamily="50" charset="-128"/>
                <a:ea typeface="BIZ UDPゴシック" panose="020B0400000000000000" pitchFamily="50" charset="-128"/>
              </a:rPr>
              <a:t>複数ページに渡る場合は、全ページのコピーが必要です）</a:t>
            </a:r>
            <a:endParaRPr kumimoji="1" lang="en-US" altLang="ja-JP" sz="800" u="sng" dirty="0">
              <a:latin typeface="BIZ UDPゴシック" panose="020B0400000000000000" pitchFamily="50" charset="-128"/>
              <a:ea typeface="BIZ UDPゴシック" panose="020B0400000000000000" pitchFamily="50" charset="-128"/>
            </a:endParaRPr>
          </a:p>
          <a:p>
            <a:r>
              <a:rPr kumimoji="1" lang="ja-JP" altLang="en-US" sz="300" u="sng" dirty="0">
                <a:latin typeface="BIZ UDPゴシック" panose="020B0400000000000000" pitchFamily="50" charset="-128"/>
                <a:ea typeface="BIZ UDPゴシック" panose="020B0400000000000000" pitchFamily="50" charset="-128"/>
              </a:rPr>
              <a:t>　</a:t>
            </a:r>
            <a:endParaRPr kumimoji="1" lang="en-US" altLang="ja-JP" sz="300" u="sng" dirty="0">
              <a:latin typeface="BIZ UDPゴシック" panose="020B0400000000000000" pitchFamily="50" charset="-128"/>
              <a:ea typeface="BIZ UDPゴシック" panose="020B0400000000000000" pitchFamily="50" charset="-128"/>
            </a:endParaRPr>
          </a:p>
        </p:txBody>
      </p:sp>
      <p:sp>
        <p:nvSpPr>
          <p:cNvPr id="75" name="テキスト ボックス 74">
            <a:extLst>
              <a:ext uri="{FF2B5EF4-FFF2-40B4-BE49-F238E27FC236}">
                <a16:creationId xmlns:a16="http://schemas.microsoft.com/office/drawing/2014/main" id="{F3BFAD24-12AE-479A-B019-F9D8C07A83CF}"/>
              </a:ext>
            </a:extLst>
          </p:cNvPr>
          <p:cNvSpPr txBox="1"/>
          <p:nvPr/>
        </p:nvSpPr>
        <p:spPr>
          <a:xfrm>
            <a:off x="450781" y="7515428"/>
            <a:ext cx="4884665" cy="1885131"/>
          </a:xfrm>
          <a:prstGeom prst="rect">
            <a:avLst/>
          </a:prstGeom>
          <a:noFill/>
        </p:spPr>
        <p:txBody>
          <a:bodyPr wrap="square" rtlCol="0">
            <a:spAutoFit/>
          </a:bodyPr>
          <a:lstStyle/>
          <a:p>
            <a:r>
              <a:rPr kumimoji="1" lang="en-US" altLang="ja-JP" sz="1100" b="1" dirty="0">
                <a:latin typeface="BIZ UDPゴシック" panose="020B0400000000000000" pitchFamily="50" charset="-128"/>
                <a:ea typeface="BIZ UDPゴシック" panose="020B0400000000000000" pitchFamily="50" charset="-128"/>
              </a:rPr>
              <a:t>【</a:t>
            </a:r>
            <a:r>
              <a:rPr kumimoji="1" lang="ja-JP" altLang="en-US" sz="1100" b="1" dirty="0">
                <a:latin typeface="BIZ UDPゴシック" panose="020B0400000000000000" pitchFamily="50" charset="-128"/>
                <a:ea typeface="BIZ UDPゴシック" panose="020B0400000000000000" pitchFamily="50" charset="-128"/>
              </a:rPr>
              <a:t>提出期限や、提出に必要な書類などに関すること</a:t>
            </a:r>
            <a:r>
              <a:rPr kumimoji="1" lang="en-US" altLang="ja-JP" sz="1100" b="1" dirty="0">
                <a:latin typeface="BIZ UDPゴシック" panose="020B0400000000000000" pitchFamily="50" charset="-128"/>
                <a:ea typeface="BIZ UDPゴシック" panose="020B0400000000000000" pitchFamily="50" charset="-128"/>
              </a:rPr>
              <a:t>】</a:t>
            </a:r>
          </a:p>
          <a:p>
            <a:r>
              <a:rPr kumimoji="1" lang="ja-JP" altLang="en-US" sz="1100" dirty="0">
                <a:latin typeface="BIZ UDPゴシック" panose="020B0400000000000000" pitchFamily="50" charset="-128"/>
                <a:ea typeface="BIZ UDPゴシック" panose="020B0400000000000000" pitchFamily="50" charset="-128"/>
              </a:rPr>
              <a:t>　　</a:t>
            </a:r>
            <a:r>
              <a:rPr kumimoji="1" lang="ja-JP" altLang="en-US" sz="1050" dirty="0">
                <a:latin typeface="BIZ UDPゴシック" panose="020B0400000000000000" pitchFamily="50" charset="-128"/>
                <a:ea typeface="BIZ UDPゴシック" panose="020B0400000000000000" pitchFamily="50" charset="-128"/>
              </a:rPr>
              <a:t>大阪府立港南造形高等学校　事務室　</a:t>
            </a:r>
            <a:r>
              <a:rPr kumimoji="1" lang="en-US" altLang="ja-JP" sz="1050" dirty="0">
                <a:latin typeface="BIZ UDPゴシック" panose="020B0400000000000000" pitchFamily="50" charset="-128"/>
                <a:ea typeface="BIZ UDPゴシック" panose="020B0400000000000000" pitchFamily="50" charset="-128"/>
              </a:rPr>
              <a:t>TEL</a:t>
            </a:r>
            <a:r>
              <a:rPr kumimoji="1" lang="ja-JP" altLang="en-US" sz="1050" dirty="0">
                <a:latin typeface="BIZ UDPゴシック" panose="020B0400000000000000" pitchFamily="50" charset="-128"/>
                <a:ea typeface="BIZ UDPゴシック" panose="020B0400000000000000" pitchFamily="50" charset="-128"/>
              </a:rPr>
              <a:t>：０６</a:t>
            </a:r>
            <a:r>
              <a:rPr kumimoji="1" lang="en-US" altLang="ja-JP" sz="1050"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６６１３</a:t>
            </a:r>
            <a:r>
              <a:rPr kumimoji="1" lang="en-US" altLang="ja-JP" sz="1050"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１０００</a:t>
            </a:r>
            <a:endParaRPr kumimoji="1" lang="en-US" altLang="ja-JP" sz="1050" dirty="0">
              <a:latin typeface="BIZ UDPゴシック" panose="020B0400000000000000" pitchFamily="50" charset="-128"/>
              <a:ea typeface="BIZ UDPゴシック" panose="020B0400000000000000" pitchFamily="50" charset="-128"/>
            </a:endParaRPr>
          </a:p>
          <a:p>
            <a:r>
              <a:rPr kumimoji="1" lang="en-US" altLang="ja-JP" sz="1100" b="1" dirty="0">
                <a:latin typeface="BIZ UDPゴシック" panose="020B0400000000000000" pitchFamily="50" charset="-128"/>
                <a:ea typeface="BIZ UDPゴシック" panose="020B0400000000000000" pitchFamily="50" charset="-128"/>
              </a:rPr>
              <a:t>【</a:t>
            </a:r>
            <a:r>
              <a:rPr kumimoji="1" lang="ja-JP" altLang="en-US" sz="1100" b="1" dirty="0">
                <a:latin typeface="BIZ UDPゴシック" panose="020B0400000000000000" pitchFamily="50" charset="-128"/>
                <a:ea typeface="BIZ UDPゴシック" panose="020B0400000000000000" pitchFamily="50" charset="-128"/>
              </a:rPr>
              <a:t>制度の概要などに関すること</a:t>
            </a:r>
            <a:r>
              <a:rPr kumimoji="1" lang="en-US" altLang="ja-JP" sz="1100" b="1" dirty="0">
                <a:latin typeface="BIZ UDPゴシック" panose="020B0400000000000000" pitchFamily="50" charset="-128"/>
                <a:ea typeface="BIZ UDPゴシック" panose="020B0400000000000000" pitchFamily="50" charset="-128"/>
              </a:rPr>
              <a:t>】</a:t>
            </a:r>
          </a:p>
          <a:p>
            <a:r>
              <a:rPr kumimoji="1" lang="ja-JP" altLang="en-US" sz="1050" dirty="0">
                <a:latin typeface="BIZ UDPゴシック" panose="020B0400000000000000" pitchFamily="50" charset="-128"/>
                <a:ea typeface="BIZ UDPゴシック" panose="020B0400000000000000" pitchFamily="50" charset="-128"/>
              </a:rPr>
              <a:t>　　大阪府ホームページ「大阪府国公立高等学校等奨学のための給付金について」</a:t>
            </a:r>
            <a:endParaRPr kumimoji="1" lang="en-US" altLang="ja-JP" sz="1050" dirty="0">
              <a:latin typeface="BIZ UDPゴシック" panose="020B0400000000000000" pitchFamily="50" charset="-128"/>
              <a:ea typeface="BIZ UDPゴシック" panose="020B0400000000000000" pitchFamily="50" charset="-128"/>
            </a:endParaRPr>
          </a:p>
          <a:p>
            <a:r>
              <a:rPr kumimoji="1" lang="ja-JP" altLang="en-US" sz="1050" dirty="0">
                <a:latin typeface="BIZ UDPゴシック" panose="020B0400000000000000" pitchFamily="50" charset="-128"/>
                <a:ea typeface="BIZ UDPゴシック" panose="020B0400000000000000" pitchFamily="50" charset="-128"/>
              </a:rPr>
              <a:t>　　</a:t>
            </a:r>
            <a:r>
              <a:rPr kumimoji="1" lang="en-US" altLang="ja-JP" sz="1050" dirty="0">
                <a:latin typeface="BIZ UDPゴシック" panose="020B0400000000000000" pitchFamily="50" charset="-128"/>
                <a:ea typeface="BIZ UDPゴシック" panose="020B0400000000000000" pitchFamily="50" charset="-128"/>
                <a:hlinkClick r:id="rId2"/>
              </a:rPr>
              <a:t>https://www.pref.osaka.lg.jp/kyoishisetsu/kyufukin/</a:t>
            </a:r>
            <a:endParaRPr kumimoji="1" lang="en-US" altLang="ja-JP" sz="1050" dirty="0">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1050" b="1" dirty="0">
                <a:solidFill>
                  <a:prstClr val="black"/>
                </a:solidFill>
                <a:latin typeface="Meiryo UI" panose="020B0604030504040204" pitchFamily="50" charset="-128"/>
                <a:ea typeface="Meiryo UI" panose="020B0604030504040204" pitchFamily="50" charset="-128"/>
              </a:rPr>
              <a:t>【AI</a:t>
            </a:r>
            <a:r>
              <a:rPr lang="ja-JP" altLang="en-US" sz="1050" b="1" dirty="0">
                <a:solidFill>
                  <a:prstClr val="black"/>
                </a:solidFill>
                <a:latin typeface="Meiryo UI" panose="020B0604030504040204" pitchFamily="50" charset="-128"/>
                <a:ea typeface="Meiryo UI" panose="020B0604030504040204" pitchFamily="50" charset="-128"/>
              </a:rPr>
              <a:t>チャットボットで相談する</a:t>
            </a:r>
            <a:r>
              <a:rPr lang="en-US" altLang="ja-JP" sz="1050" b="1" dirty="0">
                <a:solidFill>
                  <a:prstClr val="black"/>
                </a:solidFill>
                <a:latin typeface="Meiryo UI" panose="020B0604030504040204" pitchFamily="50" charset="-128"/>
                <a:ea typeface="Meiryo UI" panose="020B0604030504040204" pitchFamily="50" charset="-128"/>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高等学校等の学費支援</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050" dirty="0">
                <a:solidFill>
                  <a:prstClr val="black"/>
                </a:solidFill>
                <a:latin typeface="Meiryo UI" panose="020B0604030504040204" pitchFamily="50" charset="-128"/>
                <a:ea typeface="Meiryo UI" panose="020B0604030504040204" pitchFamily="50" charset="-128"/>
              </a:rPr>
              <a:t>　　</a:t>
            </a:r>
            <a:r>
              <a:rPr lang="en-US" altLang="ja-JP" sz="1050" dirty="0">
                <a:solidFill>
                  <a:prstClr val="black"/>
                </a:solidFill>
                <a:latin typeface="Meiryo UI" panose="020B0604030504040204" pitchFamily="50" charset="-128"/>
                <a:ea typeface="Meiryo UI" panose="020B0604030504040204" pitchFamily="50" charset="-128"/>
                <a:hlinkClick r:id="rId3"/>
              </a:rPr>
              <a:t>https://www.pref.osaka.lg.jp/f-iko/kocho/chatbot01.html</a:t>
            </a:r>
            <a:endParaRPr lang="en-US" altLang="ja-JP" sz="105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1050" b="1" dirty="0">
                <a:solidFill>
                  <a:prstClr val="black"/>
                </a:solidFill>
                <a:latin typeface="Meiryo UI" panose="020B0604030504040204" pitchFamily="50" charset="-128"/>
                <a:ea typeface="Meiryo UI" panose="020B0604030504040204" pitchFamily="50" charset="-128"/>
              </a:rPr>
              <a:t>【</a:t>
            </a:r>
            <a:r>
              <a:rPr lang="ja-JP" altLang="en-US" sz="1050" b="1" dirty="0">
                <a:solidFill>
                  <a:prstClr val="black"/>
                </a:solidFill>
                <a:latin typeface="Meiryo UI" panose="020B0604030504040204" pitchFamily="50" charset="-128"/>
                <a:ea typeface="Meiryo UI" panose="020B0604030504040204" pitchFamily="50" charset="-128"/>
              </a:rPr>
              <a:t>電話で相談する</a:t>
            </a:r>
            <a:r>
              <a:rPr lang="en-US" altLang="ja-JP" sz="1050" b="1" dirty="0">
                <a:solidFill>
                  <a:prstClr val="black"/>
                </a:solidFill>
                <a:latin typeface="Meiryo UI" panose="020B0604030504040204" pitchFamily="50" charset="-128"/>
                <a:ea typeface="Meiryo UI" panose="020B0604030504040204" pitchFamily="50" charset="-128"/>
              </a:rPr>
              <a:t>】</a:t>
            </a: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000" b="0" i="0" dirty="0">
                <a:solidFill>
                  <a:srgbClr val="000000"/>
                </a:solidFill>
                <a:effectLst/>
                <a:latin typeface="Meiryo" panose="020B0604030504040204" pitchFamily="50" charset="-128"/>
                <a:ea typeface="Meiryo" panose="020B0604030504040204" pitchFamily="50" charset="-128"/>
              </a:rPr>
              <a:t>　府民お問い合わせセンター　ピピっとライン：０６－６９１０－８００１</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endParaRPr kumimoji="1" lang="ja-JP" altLang="en-US" sz="1050" dirty="0">
              <a:latin typeface="BIZ UDPゴシック" panose="020B0400000000000000" pitchFamily="50" charset="-128"/>
              <a:ea typeface="BIZ UDPゴシック" panose="020B0400000000000000" pitchFamily="50" charset="-128"/>
            </a:endParaRPr>
          </a:p>
        </p:txBody>
      </p:sp>
      <p:sp>
        <p:nvSpPr>
          <p:cNvPr id="19" name="ホームベース 47">
            <a:extLst>
              <a:ext uri="{FF2B5EF4-FFF2-40B4-BE49-F238E27FC236}">
                <a16:creationId xmlns:a16="http://schemas.microsoft.com/office/drawing/2014/main" id="{A1BD438F-5D94-4CCE-94ED-997646B3A44D}"/>
              </a:ext>
            </a:extLst>
          </p:cNvPr>
          <p:cNvSpPr/>
          <p:nvPr/>
        </p:nvSpPr>
        <p:spPr>
          <a:xfrm>
            <a:off x="891276" y="4773839"/>
            <a:ext cx="1090028" cy="342622"/>
          </a:xfrm>
          <a:prstGeom prst="homePlate">
            <a:avLst>
              <a:gd name="adj" fmla="val 35281"/>
            </a:avLst>
          </a:prstGeom>
          <a:solidFill>
            <a:schemeClr val="bg1"/>
          </a:solidFill>
          <a:ln w="28575">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Meiryo UI" panose="020B0604030504040204" pitchFamily="50" charset="-128"/>
                <a:ea typeface="Meiryo UI" panose="020B0604030504040204" pitchFamily="50" charset="-128"/>
              </a:rPr>
              <a:t>申請書類の</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提出</a:t>
            </a:r>
          </a:p>
        </p:txBody>
      </p:sp>
      <p:sp>
        <p:nvSpPr>
          <p:cNvPr id="20" name="四角形吹き出し 48">
            <a:extLst>
              <a:ext uri="{FF2B5EF4-FFF2-40B4-BE49-F238E27FC236}">
                <a16:creationId xmlns:a16="http://schemas.microsoft.com/office/drawing/2014/main" id="{DE7277A7-CE7C-4894-BB35-8BCEAB02D4DA}"/>
              </a:ext>
            </a:extLst>
          </p:cNvPr>
          <p:cNvSpPr/>
          <p:nvPr/>
        </p:nvSpPr>
        <p:spPr>
          <a:xfrm>
            <a:off x="4974365" y="4669425"/>
            <a:ext cx="1238463" cy="353520"/>
          </a:xfrm>
          <a:prstGeom prst="wedgeRectCallout">
            <a:avLst>
              <a:gd name="adj1" fmla="val -41621"/>
              <a:gd name="adj2" fmla="val 79342"/>
            </a:avLst>
          </a:prstGeom>
          <a:solidFill>
            <a:schemeClr val="bg1">
              <a:lumMod val="95000"/>
            </a:schemeClr>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a:solidFill>
                  <a:schemeClr val="tx1"/>
                </a:solidFill>
                <a:latin typeface="Meiryo UI" panose="020B0604030504040204" pitchFamily="50" charset="-128"/>
                <a:ea typeface="Meiryo UI" panose="020B0604030504040204" pitchFamily="50" charset="-128"/>
              </a:rPr>
              <a:t>12</a:t>
            </a:r>
            <a:r>
              <a:rPr kumimoji="1" lang="ja-JP" altLang="en-US" sz="1100" b="1" dirty="0">
                <a:solidFill>
                  <a:schemeClr val="tx1"/>
                </a:solidFill>
                <a:latin typeface="Meiryo UI" panose="020B0604030504040204" pitchFamily="50" charset="-128"/>
                <a:ea typeface="Meiryo UI" panose="020B0604030504040204" pitchFamily="50" charset="-128"/>
              </a:rPr>
              <a:t>月</a:t>
            </a:r>
            <a:r>
              <a:rPr kumimoji="1" lang="ja-JP" altLang="en-US" sz="1100" dirty="0">
                <a:solidFill>
                  <a:schemeClr val="tx1"/>
                </a:solidFill>
                <a:latin typeface="Meiryo UI" panose="020B0604030504040204" pitchFamily="50" charset="-128"/>
                <a:ea typeface="Meiryo UI" panose="020B0604030504040204" pitchFamily="50" charset="-128"/>
              </a:rPr>
              <a:t>末頃支給</a:t>
            </a:r>
            <a:endParaRPr kumimoji="1" lang="en-US" altLang="ja-JP" sz="1100" dirty="0">
              <a:solidFill>
                <a:schemeClr val="tx1"/>
              </a:solidFill>
              <a:latin typeface="Meiryo UI" panose="020B0604030504040204" pitchFamily="50" charset="-128"/>
              <a:ea typeface="Meiryo UI" panose="020B0604030504040204" pitchFamily="50" charset="-128"/>
            </a:endParaRPr>
          </a:p>
        </p:txBody>
      </p:sp>
      <p:cxnSp>
        <p:nvCxnSpPr>
          <p:cNvPr id="22" name="直線矢印コネクタ 21">
            <a:extLst>
              <a:ext uri="{FF2B5EF4-FFF2-40B4-BE49-F238E27FC236}">
                <a16:creationId xmlns:a16="http://schemas.microsoft.com/office/drawing/2014/main" id="{8EF2FDEB-E42B-4657-9124-D0B3AA028A26}"/>
              </a:ext>
            </a:extLst>
          </p:cNvPr>
          <p:cNvCxnSpPr/>
          <p:nvPr/>
        </p:nvCxnSpPr>
        <p:spPr>
          <a:xfrm flipV="1">
            <a:off x="619241" y="5305785"/>
            <a:ext cx="5425200" cy="5"/>
          </a:xfrm>
          <a:prstGeom prst="straightConnector1">
            <a:avLst/>
          </a:prstGeom>
          <a:ln w="57150">
            <a:solidFill>
              <a:schemeClr val="bg1">
                <a:lumMod val="50000"/>
              </a:schemeClr>
            </a:solidFill>
            <a:prstDash val="solid"/>
            <a:tailEnd type="stealth" w="lg" len="lg"/>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86986F64-CB9A-45DF-A4CE-D0EA41F80A4D}"/>
              </a:ext>
            </a:extLst>
          </p:cNvPr>
          <p:cNvCxnSpPr/>
          <p:nvPr/>
        </p:nvCxnSpPr>
        <p:spPr>
          <a:xfrm>
            <a:off x="886432" y="5165352"/>
            <a:ext cx="15" cy="284306"/>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4" name="AutoShape 3">
            <a:extLst>
              <a:ext uri="{FF2B5EF4-FFF2-40B4-BE49-F238E27FC236}">
                <a16:creationId xmlns:a16="http://schemas.microsoft.com/office/drawing/2014/main" id="{BF9816D2-B9AE-4D53-B976-F79564988C67}"/>
              </a:ext>
            </a:extLst>
          </p:cNvPr>
          <p:cNvSpPr>
            <a:spLocks noChangeArrowheads="1"/>
          </p:cNvSpPr>
          <p:nvPr/>
        </p:nvSpPr>
        <p:spPr bwMode="auto">
          <a:xfrm>
            <a:off x="619241" y="5433453"/>
            <a:ext cx="540060" cy="221599"/>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nchorCtr="0">
            <a:spAutoFit/>
          </a:bodyPr>
          <a:lstStyle/>
          <a:p>
            <a:pPr algn="ctr">
              <a:lnSpc>
                <a:spcPct val="120000"/>
              </a:lnSpc>
              <a:spcBef>
                <a:spcPct val="0"/>
              </a:spcBef>
            </a:pPr>
            <a:r>
              <a:rPr lang="en-US" altLang="ja-JP" sz="1200" b="1" dirty="0">
                <a:solidFill>
                  <a:srgbClr val="4D4D4D"/>
                </a:solidFill>
                <a:latin typeface="メイリオ" pitchFamily="50" charset="-128"/>
                <a:ea typeface="メイリオ" pitchFamily="50" charset="-128"/>
                <a:cs typeface="メイリオ" pitchFamily="50" charset="-128"/>
              </a:rPr>
              <a:t>7</a:t>
            </a:r>
            <a:r>
              <a:rPr lang="ja-JP" altLang="en-US" sz="1000" dirty="0">
                <a:solidFill>
                  <a:srgbClr val="4D4D4D"/>
                </a:solidFill>
                <a:latin typeface="メイリオ" pitchFamily="50" charset="-128"/>
                <a:ea typeface="メイリオ" pitchFamily="50" charset="-128"/>
                <a:cs typeface="メイリオ" pitchFamily="50" charset="-128"/>
              </a:rPr>
              <a:t>月</a:t>
            </a:r>
            <a:endParaRPr lang="en-US" altLang="ja-JP" sz="1050" dirty="0">
              <a:solidFill>
                <a:srgbClr val="4D4D4D"/>
              </a:solidFill>
              <a:latin typeface="メイリオ" pitchFamily="50" charset="-128"/>
              <a:ea typeface="メイリオ" pitchFamily="50" charset="-128"/>
              <a:cs typeface="メイリオ" pitchFamily="50" charset="-128"/>
            </a:endParaRPr>
          </a:p>
        </p:txBody>
      </p:sp>
      <p:sp>
        <p:nvSpPr>
          <p:cNvPr id="25" name="AutoShape 3">
            <a:extLst>
              <a:ext uri="{FF2B5EF4-FFF2-40B4-BE49-F238E27FC236}">
                <a16:creationId xmlns:a16="http://schemas.microsoft.com/office/drawing/2014/main" id="{F72AB6F2-A964-4B45-821A-BA0210D9D9D2}"/>
              </a:ext>
            </a:extLst>
          </p:cNvPr>
          <p:cNvSpPr>
            <a:spLocks noChangeArrowheads="1"/>
          </p:cNvSpPr>
          <p:nvPr/>
        </p:nvSpPr>
        <p:spPr bwMode="auto">
          <a:xfrm>
            <a:off x="3527966" y="5474444"/>
            <a:ext cx="540060" cy="212366"/>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nchorCtr="0">
            <a:spAutoFit/>
          </a:bodyPr>
          <a:lstStyle/>
          <a:p>
            <a:pPr algn="ctr">
              <a:lnSpc>
                <a:spcPct val="120000"/>
              </a:lnSpc>
              <a:spcBef>
                <a:spcPct val="0"/>
              </a:spcBef>
            </a:pPr>
            <a:r>
              <a:rPr lang="en-US" altLang="ja-JP" sz="1200" b="1" dirty="0">
                <a:solidFill>
                  <a:srgbClr val="4D4D4D"/>
                </a:solidFill>
                <a:latin typeface="メイリオ" pitchFamily="50" charset="-128"/>
                <a:ea typeface="メイリオ" pitchFamily="50" charset="-128"/>
                <a:cs typeface="メイリオ" pitchFamily="50" charset="-128"/>
              </a:rPr>
              <a:t>12</a:t>
            </a:r>
            <a:r>
              <a:rPr lang="ja-JP" altLang="en-US" sz="1000" dirty="0">
                <a:solidFill>
                  <a:srgbClr val="4D4D4D"/>
                </a:solidFill>
                <a:latin typeface="メイリオ" pitchFamily="50" charset="-128"/>
                <a:ea typeface="メイリオ" pitchFamily="50" charset="-128"/>
                <a:cs typeface="メイリオ" pitchFamily="50" charset="-128"/>
              </a:rPr>
              <a:t>月</a:t>
            </a:r>
            <a:endParaRPr lang="en-US" altLang="ja-JP" sz="1050" dirty="0">
              <a:solidFill>
                <a:srgbClr val="4D4D4D"/>
              </a:solidFill>
              <a:latin typeface="メイリオ" pitchFamily="50" charset="-128"/>
              <a:ea typeface="メイリオ" pitchFamily="50" charset="-128"/>
              <a:cs typeface="メイリオ" pitchFamily="50" charset="-128"/>
            </a:endParaRPr>
          </a:p>
        </p:txBody>
      </p:sp>
      <p:cxnSp>
        <p:nvCxnSpPr>
          <p:cNvPr id="26" name="直線コネクタ 25">
            <a:extLst>
              <a:ext uri="{FF2B5EF4-FFF2-40B4-BE49-F238E27FC236}">
                <a16:creationId xmlns:a16="http://schemas.microsoft.com/office/drawing/2014/main" id="{8BA85ED9-6172-46CF-9A34-69B0185BEDC0}"/>
              </a:ext>
            </a:extLst>
          </p:cNvPr>
          <p:cNvCxnSpPr/>
          <p:nvPr/>
        </p:nvCxnSpPr>
        <p:spPr>
          <a:xfrm>
            <a:off x="3772726" y="5183711"/>
            <a:ext cx="15" cy="284306"/>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7" name="AutoShape 3">
            <a:extLst>
              <a:ext uri="{FF2B5EF4-FFF2-40B4-BE49-F238E27FC236}">
                <a16:creationId xmlns:a16="http://schemas.microsoft.com/office/drawing/2014/main" id="{B9441770-F62B-4E32-9CB3-C661A2D073D7}"/>
              </a:ext>
            </a:extLst>
          </p:cNvPr>
          <p:cNvSpPr>
            <a:spLocks noChangeArrowheads="1"/>
          </p:cNvSpPr>
          <p:nvPr/>
        </p:nvSpPr>
        <p:spPr bwMode="auto">
          <a:xfrm>
            <a:off x="4941113" y="5482638"/>
            <a:ext cx="540060" cy="212366"/>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nchorCtr="0">
            <a:spAutoFit/>
          </a:bodyPr>
          <a:lstStyle/>
          <a:p>
            <a:pPr algn="ctr">
              <a:lnSpc>
                <a:spcPct val="120000"/>
              </a:lnSpc>
              <a:spcBef>
                <a:spcPct val="0"/>
              </a:spcBef>
            </a:pPr>
            <a:r>
              <a:rPr lang="en-US" altLang="ja-JP" sz="1200" b="1" dirty="0">
                <a:solidFill>
                  <a:srgbClr val="4D4D4D"/>
                </a:solidFill>
                <a:latin typeface="メイリオ" pitchFamily="50" charset="-128"/>
                <a:ea typeface="メイリオ" pitchFamily="50" charset="-128"/>
                <a:cs typeface="メイリオ" pitchFamily="50" charset="-128"/>
              </a:rPr>
              <a:t>1</a:t>
            </a:r>
            <a:r>
              <a:rPr lang="ja-JP" altLang="en-US" sz="1000" dirty="0">
                <a:solidFill>
                  <a:srgbClr val="4D4D4D"/>
                </a:solidFill>
                <a:latin typeface="メイリオ" pitchFamily="50" charset="-128"/>
                <a:ea typeface="メイリオ" pitchFamily="50" charset="-128"/>
                <a:cs typeface="メイリオ" pitchFamily="50" charset="-128"/>
              </a:rPr>
              <a:t>月</a:t>
            </a:r>
            <a:endParaRPr lang="en-US" altLang="ja-JP" sz="1050" dirty="0">
              <a:solidFill>
                <a:srgbClr val="4D4D4D"/>
              </a:solidFill>
              <a:latin typeface="メイリオ" pitchFamily="50" charset="-128"/>
              <a:ea typeface="メイリオ" pitchFamily="50" charset="-128"/>
              <a:cs typeface="メイリオ" pitchFamily="50" charset="-128"/>
            </a:endParaRPr>
          </a:p>
        </p:txBody>
      </p:sp>
      <p:cxnSp>
        <p:nvCxnSpPr>
          <p:cNvPr id="28" name="直線コネクタ 27">
            <a:extLst>
              <a:ext uri="{FF2B5EF4-FFF2-40B4-BE49-F238E27FC236}">
                <a16:creationId xmlns:a16="http://schemas.microsoft.com/office/drawing/2014/main" id="{44AC8F71-CC00-455B-A05D-70B5873D281D}"/>
              </a:ext>
            </a:extLst>
          </p:cNvPr>
          <p:cNvCxnSpPr/>
          <p:nvPr/>
        </p:nvCxnSpPr>
        <p:spPr>
          <a:xfrm>
            <a:off x="5213372" y="5181374"/>
            <a:ext cx="15" cy="284306"/>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9" name="ホームベース 56">
            <a:extLst>
              <a:ext uri="{FF2B5EF4-FFF2-40B4-BE49-F238E27FC236}">
                <a16:creationId xmlns:a16="http://schemas.microsoft.com/office/drawing/2014/main" id="{EFEB60A1-C538-403E-AD3B-BD4CD1BAC006}"/>
              </a:ext>
            </a:extLst>
          </p:cNvPr>
          <p:cNvSpPr/>
          <p:nvPr/>
        </p:nvSpPr>
        <p:spPr>
          <a:xfrm>
            <a:off x="2053855" y="4771781"/>
            <a:ext cx="2568387" cy="342622"/>
          </a:xfrm>
          <a:prstGeom prst="homePlate">
            <a:avLst>
              <a:gd name="adj" fmla="val 35281"/>
            </a:avLst>
          </a:prstGeom>
          <a:solidFill>
            <a:schemeClr val="bg1"/>
          </a:solidFill>
          <a:ln w="28575">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Meiryo UI" panose="020B0604030504040204" pitchFamily="50" charset="-128"/>
                <a:ea typeface="Meiryo UI" panose="020B0604030504040204" pitchFamily="50" charset="-128"/>
              </a:rPr>
              <a:t>書類審査・支給準備</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sp>
        <p:nvSpPr>
          <p:cNvPr id="30" name="フローチャート: せん孔テープ 29">
            <a:extLst>
              <a:ext uri="{FF2B5EF4-FFF2-40B4-BE49-F238E27FC236}">
                <a16:creationId xmlns:a16="http://schemas.microsoft.com/office/drawing/2014/main" id="{6A9F9281-B70D-453D-BFDA-93469DCE5B1D}"/>
              </a:ext>
            </a:extLst>
          </p:cNvPr>
          <p:cNvSpPr/>
          <p:nvPr/>
        </p:nvSpPr>
        <p:spPr>
          <a:xfrm rot="16200000">
            <a:off x="2187685" y="5102282"/>
            <a:ext cx="271110" cy="413312"/>
          </a:xfrm>
          <a:prstGeom prst="flowChartPunchedTape">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a:extLst>
              <a:ext uri="{FF2B5EF4-FFF2-40B4-BE49-F238E27FC236}">
                <a16:creationId xmlns:a16="http://schemas.microsoft.com/office/drawing/2014/main" id="{78812297-85C9-4095-9D19-F7809EE22840}"/>
              </a:ext>
            </a:extLst>
          </p:cNvPr>
          <p:cNvSpPr/>
          <p:nvPr/>
        </p:nvSpPr>
        <p:spPr bwMode="gray">
          <a:xfrm>
            <a:off x="2019744" y="5428864"/>
            <a:ext cx="736724" cy="927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a:extLst>
              <a:ext uri="{FF2B5EF4-FFF2-40B4-BE49-F238E27FC236}">
                <a16:creationId xmlns:a16="http://schemas.microsoft.com/office/drawing/2014/main" id="{1B39204D-DAB8-4E78-A6B4-C67BD903BA8B}"/>
              </a:ext>
            </a:extLst>
          </p:cNvPr>
          <p:cNvSpPr/>
          <p:nvPr/>
        </p:nvSpPr>
        <p:spPr bwMode="gray">
          <a:xfrm>
            <a:off x="1988152" y="5150125"/>
            <a:ext cx="627641" cy="998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a:extLst>
              <a:ext uri="{FF2B5EF4-FFF2-40B4-BE49-F238E27FC236}">
                <a16:creationId xmlns:a16="http://schemas.microsoft.com/office/drawing/2014/main" id="{5023C4E3-4923-4F53-83E9-0876FA64B35E}"/>
              </a:ext>
            </a:extLst>
          </p:cNvPr>
          <p:cNvSpPr txBox="1"/>
          <p:nvPr/>
        </p:nvSpPr>
        <p:spPr>
          <a:xfrm>
            <a:off x="1118623" y="4569670"/>
            <a:ext cx="625963" cy="200055"/>
          </a:xfrm>
          <a:prstGeom prst="rect">
            <a:avLst/>
          </a:prstGeom>
          <a:noFill/>
          <a:ln>
            <a:noFill/>
          </a:ln>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　申請者</a:t>
            </a:r>
          </a:p>
        </p:txBody>
      </p:sp>
      <p:sp>
        <p:nvSpPr>
          <p:cNvPr id="34" name="テキスト ボックス 33">
            <a:extLst>
              <a:ext uri="{FF2B5EF4-FFF2-40B4-BE49-F238E27FC236}">
                <a16:creationId xmlns:a16="http://schemas.microsoft.com/office/drawing/2014/main" id="{0241B465-5B4F-4D5A-95CC-A6C163A2E939}"/>
              </a:ext>
            </a:extLst>
          </p:cNvPr>
          <p:cNvSpPr txBox="1"/>
          <p:nvPr/>
        </p:nvSpPr>
        <p:spPr>
          <a:xfrm>
            <a:off x="2801038" y="4569670"/>
            <a:ext cx="1097724" cy="200055"/>
          </a:xfrm>
          <a:prstGeom prst="rect">
            <a:avLst/>
          </a:prstGeom>
          <a:noFill/>
          <a:ln>
            <a:noFill/>
          </a:ln>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　大阪府教育委員会</a:t>
            </a:r>
          </a:p>
        </p:txBody>
      </p:sp>
      <p:sp>
        <p:nvSpPr>
          <p:cNvPr id="35" name="星 5 62">
            <a:extLst>
              <a:ext uri="{FF2B5EF4-FFF2-40B4-BE49-F238E27FC236}">
                <a16:creationId xmlns:a16="http://schemas.microsoft.com/office/drawing/2014/main" id="{22C6B9FC-EF03-435E-AA2D-F9B1AA0DD049}"/>
              </a:ext>
            </a:extLst>
          </p:cNvPr>
          <p:cNvSpPr/>
          <p:nvPr/>
        </p:nvSpPr>
        <p:spPr>
          <a:xfrm>
            <a:off x="4833496" y="5124273"/>
            <a:ext cx="289648" cy="287571"/>
          </a:xfrm>
          <a:prstGeom prst="star5">
            <a:avLst>
              <a:gd name="adj" fmla="val 23891"/>
              <a:gd name="hf" fmla="val 105146"/>
              <a:gd name="vf" fmla="val 110557"/>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 name="図 3">
            <a:extLst>
              <a:ext uri="{FF2B5EF4-FFF2-40B4-BE49-F238E27FC236}">
                <a16:creationId xmlns:a16="http://schemas.microsoft.com/office/drawing/2014/main" id="{6209C6EA-FDB1-4EB0-A9DF-B415FFED362D}"/>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978833" y="8788918"/>
            <a:ext cx="730777" cy="730777"/>
          </a:xfrm>
          <a:prstGeom prst="rect">
            <a:avLst/>
          </a:prstGeom>
        </p:spPr>
      </p:pic>
      <p:sp>
        <p:nvSpPr>
          <p:cNvPr id="36" name="正方形/長方形 35">
            <a:extLst>
              <a:ext uri="{FF2B5EF4-FFF2-40B4-BE49-F238E27FC236}">
                <a16:creationId xmlns:a16="http://schemas.microsoft.com/office/drawing/2014/main" id="{A1C92254-ECD9-46B3-946A-FB23BD72345F}"/>
              </a:ext>
            </a:extLst>
          </p:cNvPr>
          <p:cNvSpPr/>
          <p:nvPr/>
        </p:nvSpPr>
        <p:spPr>
          <a:xfrm>
            <a:off x="3772726" y="9257161"/>
            <a:ext cx="2190454" cy="199564"/>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800" dirty="0">
                <a:latin typeface="UD デジタル 教科書体 NK-R" panose="02020400000000000000" pitchFamily="18" charset="-128"/>
                <a:ea typeface="UD デジタル 教科書体 NK-R" panose="02020400000000000000" pitchFamily="18" charset="-128"/>
              </a:rPr>
              <a:t>🔍 　</a:t>
            </a:r>
            <a:r>
              <a:rPr kumimoji="1" lang="ja-JP" altLang="en-US" sz="800" dirty="0">
                <a:latin typeface="UD デジタル 教科書体 NK-B" panose="02020700000000000000" pitchFamily="18" charset="-128"/>
                <a:ea typeface="UD デジタル 教科書体 NK-B" panose="02020700000000000000" pitchFamily="18" charset="-128"/>
              </a:rPr>
              <a:t>大阪府　公立高校　奨学のための給付金</a:t>
            </a:r>
          </a:p>
        </p:txBody>
      </p:sp>
      <p:sp>
        <p:nvSpPr>
          <p:cNvPr id="37" name="テキスト ボックス 36">
            <a:extLst>
              <a:ext uri="{FF2B5EF4-FFF2-40B4-BE49-F238E27FC236}">
                <a16:creationId xmlns:a16="http://schemas.microsoft.com/office/drawing/2014/main" id="{D0A319CF-39D2-45B4-A3C3-0E20BA591C89}"/>
              </a:ext>
            </a:extLst>
          </p:cNvPr>
          <p:cNvSpPr txBox="1"/>
          <p:nvPr/>
        </p:nvSpPr>
        <p:spPr>
          <a:xfrm>
            <a:off x="478328" y="9198873"/>
            <a:ext cx="3233290" cy="25391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大阪府</a:t>
            </a:r>
            <a:r>
              <a:rPr kumimoji="1" lang="zh-TW"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教育庁　施設財務課</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歳入グループ</a:t>
            </a:r>
          </a:p>
        </p:txBody>
      </p:sp>
      <p:sp>
        <p:nvSpPr>
          <p:cNvPr id="38" name="四角形: 角を丸くする 37">
            <a:extLst>
              <a:ext uri="{FF2B5EF4-FFF2-40B4-BE49-F238E27FC236}">
                <a16:creationId xmlns:a16="http://schemas.microsoft.com/office/drawing/2014/main" id="{619BC398-2912-4D62-84A3-190296A35F32}"/>
              </a:ext>
            </a:extLst>
          </p:cNvPr>
          <p:cNvSpPr/>
          <p:nvPr/>
        </p:nvSpPr>
        <p:spPr bwMode="gray">
          <a:xfrm>
            <a:off x="1443021" y="2409862"/>
            <a:ext cx="5201053" cy="1594349"/>
          </a:xfrm>
          <a:prstGeom prst="roundRect">
            <a:avLst>
              <a:gd name="adj" fmla="val 8959"/>
            </a:avLst>
          </a:prstGeom>
          <a:solidFill>
            <a:schemeClr val="bg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u="sng" dirty="0">
                <a:solidFill>
                  <a:schemeClr val="tx1"/>
                </a:solidFill>
                <a:latin typeface="BIZ UDPゴシック" panose="020B0400000000000000" pitchFamily="50" charset="-128"/>
                <a:ea typeface="BIZ UDPゴシック" panose="020B0400000000000000" pitchFamily="50" charset="-128"/>
              </a:rPr>
              <a:t>保護者等（親権者等）全員、</a:t>
            </a:r>
            <a:endParaRPr kumimoji="1" lang="en-US" altLang="ja-JP" sz="2000" b="1" u="sng" dirty="0">
              <a:solidFill>
                <a:schemeClr val="tx1"/>
              </a:solidFill>
              <a:latin typeface="BIZ UDPゴシック" panose="020B0400000000000000" pitchFamily="50" charset="-128"/>
              <a:ea typeface="BIZ UDPゴシック" panose="020B0400000000000000" pitchFamily="50" charset="-128"/>
            </a:endParaRPr>
          </a:p>
          <a:p>
            <a:r>
              <a:rPr kumimoji="1" lang="ja-JP" altLang="en-US" sz="2000" b="1" u="sng" dirty="0">
                <a:solidFill>
                  <a:schemeClr val="tx1"/>
                </a:solidFill>
                <a:latin typeface="BIZ UDPゴシック" panose="020B0400000000000000" pitchFamily="50" charset="-128"/>
                <a:ea typeface="BIZ UDPゴシック" panose="020B0400000000000000" pitchFamily="50" charset="-128"/>
              </a:rPr>
              <a:t>税の申告が必要です！</a:t>
            </a:r>
            <a:endParaRPr kumimoji="1" lang="en-US" altLang="ja-JP" sz="2000" b="1" u="sng"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b="1" dirty="0">
                <a:solidFill>
                  <a:schemeClr val="tx1"/>
                </a:solidFill>
                <a:highlight>
                  <a:srgbClr val="FFFF00"/>
                </a:highlight>
                <a:latin typeface="BIZ UDPゴシック" panose="020B0400000000000000" pitchFamily="50" charset="-128"/>
                <a:ea typeface="BIZ UDPゴシック" panose="020B0400000000000000" pitchFamily="50" charset="-128"/>
              </a:rPr>
              <a:t>事業を営まれている方、</a:t>
            </a:r>
            <a:endParaRPr kumimoji="1" lang="en-US" altLang="ja-JP" sz="1400" b="1" dirty="0">
              <a:solidFill>
                <a:schemeClr val="tx1"/>
              </a:solidFill>
              <a:highlight>
                <a:srgbClr val="FFFF00"/>
              </a:highlight>
              <a:latin typeface="BIZ UDPゴシック" panose="020B0400000000000000" pitchFamily="50" charset="-128"/>
              <a:ea typeface="BIZ UDPゴシック" panose="020B0400000000000000" pitchFamily="50" charset="-128"/>
            </a:endParaRPr>
          </a:p>
          <a:p>
            <a:r>
              <a:rPr kumimoji="1" lang="ja-JP" altLang="en-US" sz="1400" b="1" dirty="0">
                <a:solidFill>
                  <a:schemeClr val="tx1"/>
                </a:solidFill>
                <a:highlight>
                  <a:srgbClr val="FFFF00"/>
                </a:highlight>
                <a:latin typeface="BIZ UDPゴシック" panose="020B0400000000000000" pitchFamily="50" charset="-128"/>
                <a:ea typeface="BIZ UDPゴシック" panose="020B0400000000000000" pitchFamily="50" charset="-128"/>
              </a:rPr>
              <a:t>収入が０円である場合も申告が必要</a:t>
            </a:r>
            <a:r>
              <a:rPr kumimoji="1" lang="ja-JP" altLang="en-US" sz="1400" b="1" dirty="0">
                <a:solidFill>
                  <a:schemeClr val="tx1"/>
                </a:solidFill>
                <a:latin typeface="BIZ UDPゴシック" panose="020B0400000000000000" pitchFamily="50" charset="-128"/>
                <a:ea typeface="BIZ UDPゴシック" panose="020B0400000000000000" pitchFamily="50" charset="-128"/>
              </a:rPr>
              <a:t>です。</a:t>
            </a:r>
            <a:endParaRPr kumimoji="1" lang="en-US" altLang="ja-JP" sz="1400" b="1"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b="1" dirty="0">
                <a:solidFill>
                  <a:schemeClr val="tx1"/>
                </a:solidFill>
                <a:latin typeface="BIZ UDPゴシック" panose="020B0400000000000000" pitchFamily="50" charset="-128"/>
                <a:ea typeface="BIZ UDPゴシック" panose="020B0400000000000000" pitchFamily="50" charset="-128"/>
              </a:rPr>
              <a:t>申告がお済みでない場合は、課税証明書を</a:t>
            </a:r>
            <a:endParaRPr kumimoji="1" lang="en-US" altLang="ja-JP" sz="1400" b="1"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b="1" dirty="0">
                <a:solidFill>
                  <a:schemeClr val="tx1"/>
                </a:solidFill>
                <a:latin typeface="BIZ UDPゴシック" panose="020B0400000000000000" pitchFamily="50" charset="-128"/>
                <a:ea typeface="BIZ UDPゴシック" panose="020B0400000000000000" pitchFamily="50" charset="-128"/>
              </a:rPr>
              <a:t>発行してもらう前に必ず申告してください。</a:t>
            </a:r>
            <a:endParaRPr kumimoji="1" lang="en-US" altLang="ja-JP" sz="1400" b="1" dirty="0">
              <a:solidFill>
                <a:schemeClr val="tx1"/>
              </a:solidFill>
              <a:latin typeface="BIZ UDPゴシック" panose="020B0400000000000000" pitchFamily="50" charset="-128"/>
              <a:ea typeface="BIZ UDPゴシック" panose="020B0400000000000000" pitchFamily="50" charset="-128"/>
            </a:endParaRPr>
          </a:p>
        </p:txBody>
      </p:sp>
      <p:sp>
        <p:nvSpPr>
          <p:cNvPr id="39" name="爆発 1 25">
            <a:extLst>
              <a:ext uri="{FF2B5EF4-FFF2-40B4-BE49-F238E27FC236}">
                <a16:creationId xmlns:a16="http://schemas.microsoft.com/office/drawing/2014/main" id="{F1259D72-8FC2-4B3C-A1C1-16F185F1DCAA}"/>
              </a:ext>
            </a:extLst>
          </p:cNvPr>
          <p:cNvSpPr/>
          <p:nvPr/>
        </p:nvSpPr>
        <p:spPr>
          <a:xfrm rot="21018351">
            <a:off x="225021" y="2302900"/>
            <a:ext cx="1426935" cy="973756"/>
          </a:xfrm>
          <a:prstGeom prst="irregularSeal1">
            <a:avLst/>
          </a:prstGeom>
          <a:solidFill>
            <a:schemeClr val="accent4">
              <a:lumMod val="60000"/>
              <a:lumOff val="40000"/>
            </a:schemeClr>
          </a:solidFill>
          <a:ln w="9525">
            <a:solidFill>
              <a:schemeClr val="accent4">
                <a:lumMod val="75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200" b="1" dirty="0">
                <a:latin typeface="BIZ UDPゴシック" panose="020B0400000000000000" pitchFamily="50" charset="-128"/>
                <a:ea typeface="BIZ UDPゴシック" panose="020B0400000000000000" pitchFamily="50" charset="-128"/>
              </a:rPr>
              <a:t>事前に</a:t>
            </a:r>
            <a:endParaRPr kumimoji="1" lang="en-US" altLang="ja-JP" sz="1200" b="1" dirty="0">
              <a:latin typeface="BIZ UDPゴシック" panose="020B0400000000000000" pitchFamily="50" charset="-128"/>
              <a:ea typeface="BIZ UDPゴシック" panose="020B0400000000000000" pitchFamily="50" charset="-128"/>
            </a:endParaRPr>
          </a:p>
          <a:p>
            <a:pPr algn="ctr"/>
            <a:r>
              <a:rPr kumimoji="1" lang="ja-JP" altLang="en-US" sz="1200" b="1" dirty="0">
                <a:latin typeface="BIZ UDPゴシック" panose="020B0400000000000000" pitchFamily="50" charset="-128"/>
                <a:ea typeface="BIZ UDPゴシック" panose="020B0400000000000000" pitchFamily="50" charset="-128"/>
              </a:rPr>
              <a:t>確認を！</a:t>
            </a:r>
          </a:p>
        </p:txBody>
      </p:sp>
      <p:pic>
        <p:nvPicPr>
          <p:cNvPr id="40" name="図 39">
            <a:extLst>
              <a:ext uri="{FF2B5EF4-FFF2-40B4-BE49-F238E27FC236}">
                <a16:creationId xmlns:a16="http://schemas.microsoft.com/office/drawing/2014/main" id="{1A449CFC-B7FA-4D75-8B73-B77292209437}"/>
              </a:ext>
            </a:extLst>
          </p:cNvPr>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5015972" y="3205053"/>
            <a:ext cx="466425" cy="637380"/>
          </a:xfrm>
          <a:prstGeom prst="rect">
            <a:avLst/>
          </a:prstGeom>
        </p:spPr>
      </p:pic>
      <p:sp useBgFill="1">
        <p:nvSpPr>
          <p:cNvPr id="41" name="正方形/長方形 40">
            <a:extLst>
              <a:ext uri="{FF2B5EF4-FFF2-40B4-BE49-F238E27FC236}">
                <a16:creationId xmlns:a16="http://schemas.microsoft.com/office/drawing/2014/main" id="{6AB071CC-97C4-4256-A0A7-BDCF2E8872C4}"/>
              </a:ext>
            </a:extLst>
          </p:cNvPr>
          <p:cNvSpPr/>
          <p:nvPr/>
        </p:nvSpPr>
        <p:spPr>
          <a:xfrm>
            <a:off x="5248957" y="3205405"/>
            <a:ext cx="209267" cy="267862"/>
          </a:xfrm>
          <a:prstGeom prst="rect">
            <a:avLst/>
          </a:prstGeom>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48" name="吹き出し: 角を丸めた四角形 47">
            <a:extLst>
              <a:ext uri="{FF2B5EF4-FFF2-40B4-BE49-F238E27FC236}">
                <a16:creationId xmlns:a16="http://schemas.microsoft.com/office/drawing/2014/main" id="{E4CBC6AE-D2A2-4759-9241-A40DADA717E8}"/>
              </a:ext>
            </a:extLst>
          </p:cNvPr>
          <p:cNvSpPr/>
          <p:nvPr/>
        </p:nvSpPr>
        <p:spPr>
          <a:xfrm>
            <a:off x="4921689" y="2605750"/>
            <a:ext cx="1666873" cy="637380"/>
          </a:xfrm>
          <a:prstGeom prst="wedgeRoundRectCallout">
            <a:avLst>
              <a:gd name="adj1" fmla="val -27777"/>
              <a:gd name="adj2" fmla="val 72273"/>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sz="900" dirty="0">
                <a:latin typeface="BIZ UDPゴシック" panose="020B0400000000000000" pitchFamily="50" charset="-128"/>
                <a:ea typeface="BIZ UDPゴシック" panose="020B0400000000000000" pitchFamily="50" charset="-128"/>
              </a:rPr>
              <a:t>母は無職（又はアルバイト）で</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父の扶養に入っているけど、</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それでも申告は必要？</a:t>
            </a:r>
          </a:p>
        </p:txBody>
      </p:sp>
      <p:pic>
        <p:nvPicPr>
          <p:cNvPr id="49" name="図 48">
            <a:extLst>
              <a:ext uri="{FF2B5EF4-FFF2-40B4-BE49-F238E27FC236}">
                <a16:creationId xmlns:a16="http://schemas.microsoft.com/office/drawing/2014/main" id="{16B6D7ED-0858-4A03-B678-6EFB60187E3F}"/>
              </a:ext>
            </a:extLst>
          </p:cNvPr>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6237262" y="3330428"/>
            <a:ext cx="306917" cy="516641"/>
          </a:xfrm>
          <a:prstGeom prst="rect">
            <a:avLst/>
          </a:prstGeom>
        </p:spPr>
      </p:pic>
      <p:sp>
        <p:nvSpPr>
          <p:cNvPr id="50" name="吹き出し: 角を丸めた四角形 49">
            <a:extLst>
              <a:ext uri="{FF2B5EF4-FFF2-40B4-BE49-F238E27FC236}">
                <a16:creationId xmlns:a16="http://schemas.microsoft.com/office/drawing/2014/main" id="{6902DC45-79A4-4AD5-AD0D-7A0B2DB14726}"/>
              </a:ext>
            </a:extLst>
          </p:cNvPr>
          <p:cNvSpPr/>
          <p:nvPr/>
        </p:nvSpPr>
        <p:spPr>
          <a:xfrm>
            <a:off x="5458224" y="3177739"/>
            <a:ext cx="797543" cy="291133"/>
          </a:xfrm>
          <a:prstGeom prst="wedgeRoundRectCallout">
            <a:avLst>
              <a:gd name="adj1" fmla="val 38396"/>
              <a:gd name="adj2" fmla="val 78571"/>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sz="900" b="1" u="sng" dirty="0">
                <a:latin typeface="BIZ UDPゴシック" panose="020B0400000000000000" pitchFamily="50" charset="-128"/>
                <a:ea typeface="BIZ UDPゴシック" panose="020B0400000000000000" pitchFamily="50" charset="-128"/>
              </a:rPr>
              <a:t>必要です！</a:t>
            </a:r>
          </a:p>
        </p:txBody>
      </p:sp>
      <p:graphicFrame>
        <p:nvGraphicFramePr>
          <p:cNvPr id="2" name="表 1">
            <a:extLst>
              <a:ext uri="{FF2B5EF4-FFF2-40B4-BE49-F238E27FC236}">
                <a16:creationId xmlns:a16="http://schemas.microsoft.com/office/drawing/2014/main" id="{71335FD2-927D-45C5-B5F6-C2FF9D33D5F6}"/>
              </a:ext>
            </a:extLst>
          </p:cNvPr>
          <p:cNvGraphicFramePr>
            <a:graphicFrameLocks noGrp="1"/>
          </p:cNvGraphicFramePr>
          <p:nvPr>
            <p:extLst>
              <p:ext uri="{D42A27DB-BD31-4B8C-83A1-F6EECF244321}">
                <p14:modId xmlns:p14="http://schemas.microsoft.com/office/powerpoint/2010/main" val="3695660047"/>
              </p:ext>
            </p:extLst>
          </p:nvPr>
        </p:nvGraphicFramePr>
        <p:xfrm>
          <a:off x="556385" y="754402"/>
          <a:ext cx="5543999" cy="795336"/>
        </p:xfrm>
        <a:graphic>
          <a:graphicData uri="http://schemas.openxmlformats.org/drawingml/2006/table">
            <a:tbl>
              <a:tblPr/>
              <a:tblGrid>
                <a:gridCol w="1812463">
                  <a:extLst>
                    <a:ext uri="{9D8B030D-6E8A-4147-A177-3AD203B41FA5}">
                      <a16:colId xmlns:a16="http://schemas.microsoft.com/office/drawing/2014/main" val="571873549"/>
                    </a:ext>
                  </a:extLst>
                </a:gridCol>
                <a:gridCol w="932884">
                  <a:extLst>
                    <a:ext uri="{9D8B030D-6E8A-4147-A177-3AD203B41FA5}">
                      <a16:colId xmlns:a16="http://schemas.microsoft.com/office/drawing/2014/main" val="4200395351"/>
                    </a:ext>
                  </a:extLst>
                </a:gridCol>
                <a:gridCol w="932884">
                  <a:extLst>
                    <a:ext uri="{9D8B030D-6E8A-4147-A177-3AD203B41FA5}">
                      <a16:colId xmlns:a16="http://schemas.microsoft.com/office/drawing/2014/main" val="1482601210"/>
                    </a:ext>
                  </a:extLst>
                </a:gridCol>
                <a:gridCol w="932884">
                  <a:extLst>
                    <a:ext uri="{9D8B030D-6E8A-4147-A177-3AD203B41FA5}">
                      <a16:colId xmlns:a16="http://schemas.microsoft.com/office/drawing/2014/main" val="407873514"/>
                    </a:ext>
                  </a:extLst>
                </a:gridCol>
                <a:gridCol w="932884">
                  <a:extLst>
                    <a:ext uri="{9D8B030D-6E8A-4147-A177-3AD203B41FA5}">
                      <a16:colId xmlns:a16="http://schemas.microsoft.com/office/drawing/2014/main" val="3595161418"/>
                    </a:ext>
                  </a:extLst>
                </a:gridCol>
              </a:tblGrid>
              <a:tr h="328612">
                <a:tc>
                  <a:txBody>
                    <a:bodyPr/>
                    <a:lstStyle/>
                    <a:p>
                      <a:pPr algn="ctr" fontAlgn="ctr"/>
                      <a:r>
                        <a:rPr lang="ja-JP" altLang="en-US" sz="1100" b="0" i="0" u="none" strike="noStrike">
                          <a:solidFill>
                            <a:srgbClr val="000000"/>
                          </a:solidFill>
                          <a:effectLst/>
                          <a:latin typeface="BIZ UDPゴシック" panose="020B0400000000000000" pitchFamily="50" charset="-128"/>
                          <a:ea typeface="BIZ UDPゴシック" panose="020B0400000000000000" pitchFamily="50" charset="-128"/>
                        </a:rPr>
                        <a:t>申請区分</a:t>
                      </a:r>
                    </a:p>
                  </a:txBody>
                  <a:tcPr marL="7302" marR="7302" marT="730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申請書</a:t>
                      </a:r>
                    </a:p>
                  </a:txBody>
                  <a:tcPr marL="7302" marR="7302" marT="7302"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zh-TW"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生活保護</a:t>
                      </a:r>
                      <a:br>
                        <a:rPr lang="zh-TW"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zh-TW"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受給証明書</a:t>
                      </a:r>
                    </a:p>
                  </a:txBody>
                  <a:tcPr marL="7302" marR="7302"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zh-TW"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課税証明書等（</a:t>
                      </a:r>
                      <a:r>
                        <a:rPr lang="en-US" altLang="zh-TW" sz="110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2</a:t>
                      </a:r>
                      <a:r>
                        <a:rPr lang="zh-TW"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7302" marR="7302"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100" b="0" i="0" u="none" strike="noStrike">
                          <a:solidFill>
                            <a:srgbClr val="000000"/>
                          </a:solidFill>
                          <a:effectLst/>
                          <a:latin typeface="BIZ UDPゴシック" panose="020B0400000000000000" pitchFamily="50" charset="-128"/>
                          <a:ea typeface="BIZ UDPゴシック" panose="020B0400000000000000" pitchFamily="50" charset="-128"/>
                        </a:rPr>
                        <a:t>通帳等の</a:t>
                      </a:r>
                      <a:br>
                        <a:rPr lang="ja-JP" altLang="en-US" sz="1100" b="0" i="0" u="none" strike="noStrike">
                          <a:solidFill>
                            <a:srgbClr val="000000"/>
                          </a:solidFill>
                          <a:effectLst/>
                          <a:latin typeface="BIZ UDPゴシック" panose="020B0400000000000000" pitchFamily="50" charset="-128"/>
                          <a:ea typeface="BIZ UDPゴシック" panose="020B0400000000000000" pitchFamily="50" charset="-128"/>
                        </a:rPr>
                      </a:br>
                      <a:r>
                        <a:rPr lang="ja-JP" altLang="en-US" sz="1100" b="0" i="0" u="none" strike="noStrike">
                          <a:solidFill>
                            <a:srgbClr val="000000"/>
                          </a:solidFill>
                          <a:effectLst/>
                          <a:latin typeface="BIZ UDPゴシック" panose="020B0400000000000000" pitchFamily="50" charset="-128"/>
                          <a:ea typeface="BIZ UDPゴシック" panose="020B0400000000000000" pitchFamily="50" charset="-128"/>
                        </a:rPr>
                        <a:t>写し</a:t>
                      </a:r>
                    </a:p>
                  </a:txBody>
                  <a:tcPr marL="7302" marR="7302"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07312989"/>
                  </a:ext>
                </a:extLst>
              </a:tr>
              <a:tr h="226377">
                <a:tc>
                  <a:txBody>
                    <a:bodyPr/>
                    <a:lstStyle/>
                    <a:p>
                      <a:pPr algn="l" fontAlgn="ctr"/>
                      <a:r>
                        <a:rPr lang="zh-TW" altLang="en-US" sz="1100" b="0" i="0" u="none" strike="noStrike">
                          <a:solidFill>
                            <a:srgbClr val="000000"/>
                          </a:solidFill>
                          <a:effectLst/>
                          <a:latin typeface="BIZ UDPゴシック" panose="020B0400000000000000" pitchFamily="50" charset="-128"/>
                          <a:ea typeface="BIZ UDPゴシック" panose="020B0400000000000000" pitchFamily="50" charset="-128"/>
                        </a:rPr>
                        <a:t>区分１：生活保護受給世帯</a:t>
                      </a:r>
                    </a:p>
                  </a:txBody>
                  <a:tcPr marL="7302" marR="7302" marT="730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7302" marR="7302" marT="7302"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7302" marR="7302"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ー</a:t>
                      </a:r>
                    </a:p>
                  </a:txBody>
                  <a:tcPr marL="7302" marR="7302"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7302" marR="7302"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90828097"/>
                  </a:ext>
                </a:extLst>
              </a:tr>
              <a:tr h="226377">
                <a:tc>
                  <a:txBody>
                    <a:bodyPr/>
                    <a:lstStyle/>
                    <a:p>
                      <a:pPr algn="l" fontAlgn="ctr"/>
                      <a:r>
                        <a:rPr lang="zh-CN" altLang="en-US" sz="1100" b="0" i="0" u="none" strike="noStrike">
                          <a:solidFill>
                            <a:srgbClr val="000000"/>
                          </a:solidFill>
                          <a:effectLst/>
                          <a:latin typeface="BIZ UDPゴシック" panose="020B0400000000000000" pitchFamily="50" charset="-128"/>
                          <a:ea typeface="BIZ UDPゴシック" panose="020B0400000000000000" pitchFamily="50" charset="-128"/>
                        </a:rPr>
                        <a:t>区分２：非課税世帯</a:t>
                      </a:r>
                    </a:p>
                  </a:txBody>
                  <a:tcPr marL="7302" marR="7302" marT="730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10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7302" marR="7302" marT="7302"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10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7302" marR="7302"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7302" marR="7302"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7302" marR="7302"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84716893"/>
                  </a:ext>
                </a:extLst>
              </a:tr>
            </a:tbl>
          </a:graphicData>
        </a:graphic>
      </p:graphicFrame>
    </p:spTree>
    <p:extLst>
      <p:ext uri="{BB962C8B-B14F-4D97-AF65-F5344CB8AC3E}">
        <p14:creationId xmlns:p14="http://schemas.microsoft.com/office/powerpoint/2010/main" val="532729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bwMode="gray">
          <a:xfrm>
            <a:off x="354193" y="415054"/>
            <a:ext cx="6300000" cy="85"/>
          </a:xfrm>
          <a:prstGeom prst="line">
            <a:avLst/>
          </a:prstGeom>
          <a:ln w="76200">
            <a:solidFill>
              <a:srgbClr val="A8CBEA"/>
            </a:solidFill>
          </a:ln>
        </p:spPr>
        <p:style>
          <a:lnRef idx="1">
            <a:schemeClr val="accent1"/>
          </a:lnRef>
          <a:fillRef idx="0">
            <a:schemeClr val="accent1"/>
          </a:fillRef>
          <a:effectRef idx="0">
            <a:schemeClr val="accent1"/>
          </a:effectRef>
          <a:fontRef idx="minor">
            <a:schemeClr val="tx1"/>
          </a:fontRef>
        </p:style>
      </p:cxnSp>
      <p:sp>
        <p:nvSpPr>
          <p:cNvPr id="5" name="角丸四角形 4"/>
          <p:cNvSpPr/>
          <p:nvPr/>
        </p:nvSpPr>
        <p:spPr>
          <a:xfrm>
            <a:off x="348591" y="152416"/>
            <a:ext cx="6305601" cy="297546"/>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2698173" y="152902"/>
            <a:ext cx="1606438" cy="276999"/>
          </a:xfrm>
          <a:prstGeom prst="rect">
            <a:avLst/>
          </a:prstGeom>
          <a:noFill/>
          <a:ln>
            <a:noFill/>
          </a:ln>
        </p:spPr>
        <p:txBody>
          <a:bodyPr wrap="square" rtlCol="0">
            <a:spAutoFit/>
          </a:bodyPr>
          <a:lstStyle/>
          <a:p>
            <a:r>
              <a:rPr kumimoji="1" lang="ja-JP" altLang="en-US" sz="1200" b="1" dirty="0">
                <a:latin typeface="UD デジタル 教科書体 NK-B" panose="02020700000000000000" pitchFamily="18" charset="-128"/>
                <a:ea typeface="UD デジタル 教科書体 NK-B" panose="02020700000000000000" pitchFamily="18" charset="-128"/>
              </a:rPr>
              <a:t>対象区分確認シート</a:t>
            </a:r>
          </a:p>
        </p:txBody>
      </p:sp>
      <p:sp>
        <p:nvSpPr>
          <p:cNvPr id="10" name="テキスト ボックス 108"/>
          <p:cNvSpPr txBox="1"/>
          <p:nvPr/>
        </p:nvSpPr>
        <p:spPr>
          <a:xfrm>
            <a:off x="348592" y="581039"/>
            <a:ext cx="6305601" cy="428092"/>
          </a:xfrm>
          <a:prstGeom prst="rect">
            <a:avLst/>
          </a:prstGeom>
          <a:solidFill>
            <a:schemeClr val="bg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100" b="1" dirty="0">
                <a:latin typeface="BIZ UDPゴシック" panose="020B0400000000000000" pitchFamily="50" charset="-128"/>
                <a:ea typeface="BIZ UDPゴシック" panose="020B0400000000000000" pitchFamily="50" charset="-128"/>
              </a:rPr>
              <a:t>７月１日現在において、生徒は、就学支援金の支給を受ける資格を有していますか</a:t>
            </a:r>
            <a:r>
              <a:rPr kumimoji="1" lang="en-US" altLang="ja-JP" sz="1100" b="1" dirty="0">
                <a:latin typeface="BIZ UDPゴシック" panose="020B0400000000000000" pitchFamily="50" charset="-128"/>
                <a:ea typeface="BIZ UDPゴシック" panose="020B0400000000000000" pitchFamily="50" charset="-128"/>
              </a:rPr>
              <a:t>｡</a:t>
            </a:r>
          </a:p>
          <a:p>
            <a:r>
              <a:rPr kumimoji="1" lang="ja-JP" altLang="en-US" sz="1100" b="1" dirty="0">
                <a:latin typeface="BIZ UDPゴシック" panose="020B0400000000000000" pitchFamily="50" charset="-128"/>
                <a:ea typeface="BIZ UDPゴシック" panose="020B0400000000000000" pitchFamily="50" charset="-128"/>
              </a:rPr>
              <a:t>もしくは、高等学校等修学支援事業費補助金（学び直しへの支援）の補助対象ですか</a:t>
            </a:r>
            <a:r>
              <a:rPr kumimoji="1" lang="en-US" altLang="ja-JP" sz="1100" b="1" dirty="0">
                <a:latin typeface="BIZ UDPゴシック" panose="020B0400000000000000" pitchFamily="50" charset="-128"/>
                <a:ea typeface="BIZ UDPゴシック" panose="020B0400000000000000" pitchFamily="50" charset="-128"/>
              </a:rPr>
              <a:t>｡</a:t>
            </a:r>
          </a:p>
        </p:txBody>
      </p:sp>
      <p:sp>
        <p:nvSpPr>
          <p:cNvPr id="12" name="テキスト ボックス 235"/>
          <p:cNvSpPr txBox="1"/>
          <p:nvPr/>
        </p:nvSpPr>
        <p:spPr>
          <a:xfrm>
            <a:off x="4685726" y="1084053"/>
            <a:ext cx="1195388" cy="315630"/>
          </a:xfrm>
          <a:prstGeom prst="roundRect">
            <a:avLst/>
          </a:prstGeom>
          <a:solidFill>
            <a:sysClr val="window" lastClr="FFFFFF"/>
          </a:solidFill>
          <a:ln w="38100" cmpd="sng">
            <a:solidFill>
              <a:schemeClr val="tx1"/>
            </a:solidFill>
            <a:prstDash val="sysDot"/>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100" b="1" dirty="0">
                <a:solidFill>
                  <a:schemeClr val="tx1"/>
                </a:solidFill>
                <a:latin typeface="BIZ UDPゴシック" panose="020B0400000000000000" pitchFamily="50" charset="-128"/>
                <a:ea typeface="BIZ UDPゴシック" panose="020B0400000000000000" pitchFamily="50" charset="-128"/>
              </a:rPr>
              <a:t>対象外です。</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p:txBody>
      </p:sp>
      <p:cxnSp>
        <p:nvCxnSpPr>
          <p:cNvPr id="15" name="カギ線コネクタ 14"/>
          <p:cNvCxnSpPr/>
          <p:nvPr/>
        </p:nvCxnSpPr>
        <p:spPr bwMode="auto">
          <a:xfrm>
            <a:off x="4128925" y="1033274"/>
            <a:ext cx="547276" cy="179099"/>
          </a:xfrm>
          <a:prstGeom prst="bentConnector3">
            <a:avLst>
              <a:gd name="adj1" fmla="val 3448"/>
            </a:avLst>
          </a:prstGeom>
          <a:solidFill>
            <a:srgbClr xmlns:mc="http://schemas.openxmlformats.org/markup-compatibility/2006" xmlns:a14="http://schemas.microsoft.com/office/drawing/2010/main" val="FFFFFF" mc:Ignorable="a14" a14:legacySpreadsheetColorIndex="65"/>
          </a:solidFill>
          <a:ln w="38100" cap="flat" cmpd="sng" algn="ctr">
            <a:solidFill>
              <a:srgbClr xmlns:mc="http://schemas.openxmlformats.org/markup-compatibility/2006" xmlns:a14="http://schemas.microsoft.com/office/drawing/2010/main" val="000000" mc:Ignorable="a14" a14:legacySpreadsheetColorIndex="64"/>
            </a:solidFill>
            <a:prstDash val="sysDot"/>
            <a:round/>
            <a:headEnd type="none" w="med" len="med"/>
            <a:tailEnd type="triangle"/>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20" name="正方形/長方形 19"/>
          <p:cNvSpPr/>
          <p:nvPr/>
        </p:nvSpPr>
        <p:spPr>
          <a:xfrm>
            <a:off x="1300621" y="1027356"/>
            <a:ext cx="547277" cy="232316"/>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kumimoji="1" lang="ja-JP" altLang="en-US" sz="1100" b="1" dirty="0">
                <a:latin typeface="BIZ UDPゴシック" panose="020B0400000000000000" pitchFamily="50" charset="-128"/>
                <a:ea typeface="BIZ UDPゴシック" panose="020B0400000000000000" pitchFamily="50" charset="-128"/>
              </a:rPr>
              <a:t>はい</a:t>
            </a:r>
          </a:p>
        </p:txBody>
      </p:sp>
      <p:sp>
        <p:nvSpPr>
          <p:cNvPr id="21" name="正方形/長方形 20"/>
          <p:cNvSpPr/>
          <p:nvPr/>
        </p:nvSpPr>
        <p:spPr>
          <a:xfrm>
            <a:off x="3586983" y="1040498"/>
            <a:ext cx="610941" cy="244364"/>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kumimoji="1" lang="ja-JP" altLang="en-US" sz="1100" b="1" dirty="0">
                <a:latin typeface="BIZ UDPゴシック" panose="020B0400000000000000" pitchFamily="50" charset="-128"/>
                <a:ea typeface="BIZ UDPゴシック" panose="020B0400000000000000" pitchFamily="50" charset="-128"/>
              </a:rPr>
              <a:t>いいえ</a:t>
            </a:r>
          </a:p>
        </p:txBody>
      </p:sp>
      <p:sp>
        <p:nvSpPr>
          <p:cNvPr id="22" name="正方形/長方形 21"/>
          <p:cNvSpPr/>
          <p:nvPr/>
        </p:nvSpPr>
        <p:spPr>
          <a:xfrm>
            <a:off x="2183596" y="2013078"/>
            <a:ext cx="1669463" cy="430887"/>
          </a:xfrm>
          <a:prstGeom prst="rect">
            <a:avLst/>
          </a:prstGeom>
        </p:spPr>
        <p:txBody>
          <a:bodyPr wrap="square">
            <a:spAutoFit/>
          </a:bodyPr>
          <a:lstStyle/>
          <a:p>
            <a:pPr algn="r"/>
            <a:r>
              <a:rPr kumimoji="1" lang="ja-JP" altLang="en-US" sz="1100" b="1" dirty="0">
                <a:latin typeface="BIZ UDPゴシック" panose="020B0400000000000000" pitchFamily="50" charset="-128"/>
                <a:ea typeface="BIZ UDPゴシック" panose="020B0400000000000000" pitchFamily="50" charset="-128"/>
              </a:rPr>
              <a:t>両親のうち一方が府内</a:t>
            </a:r>
            <a:endParaRPr kumimoji="1" lang="en-US" altLang="ja-JP" sz="1100" b="1" dirty="0">
              <a:latin typeface="BIZ UDPゴシック" panose="020B0400000000000000" pitchFamily="50" charset="-128"/>
              <a:ea typeface="BIZ UDPゴシック" panose="020B0400000000000000" pitchFamily="50" charset="-128"/>
            </a:endParaRPr>
          </a:p>
          <a:p>
            <a:pPr algn="r"/>
            <a:r>
              <a:rPr kumimoji="1" lang="ja-JP" altLang="en-US" sz="1100" b="1" dirty="0">
                <a:latin typeface="BIZ UDPゴシック" panose="020B0400000000000000" pitchFamily="50" charset="-128"/>
                <a:ea typeface="BIZ UDPゴシック" panose="020B0400000000000000" pitchFamily="50" charset="-128"/>
              </a:rPr>
              <a:t>もう一方が府外</a:t>
            </a:r>
            <a:endParaRPr kumimoji="1" lang="en-US" altLang="ja-JP" sz="1100" b="1" dirty="0">
              <a:latin typeface="BIZ UDPゴシック" panose="020B0400000000000000" pitchFamily="50" charset="-128"/>
              <a:ea typeface="BIZ UDPゴシック" panose="020B0400000000000000" pitchFamily="50" charset="-128"/>
            </a:endParaRPr>
          </a:p>
        </p:txBody>
      </p:sp>
      <p:sp>
        <p:nvSpPr>
          <p:cNvPr id="23" name="下矢印 22"/>
          <p:cNvSpPr/>
          <p:nvPr/>
        </p:nvSpPr>
        <p:spPr>
          <a:xfrm>
            <a:off x="1120063" y="1747578"/>
            <a:ext cx="237073" cy="1759205"/>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24" name="正方形/長方形 23"/>
          <p:cNvSpPr/>
          <p:nvPr/>
        </p:nvSpPr>
        <p:spPr>
          <a:xfrm>
            <a:off x="1300621" y="1758283"/>
            <a:ext cx="547277" cy="229043"/>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kumimoji="1" lang="ja-JP" altLang="en-US" sz="1100" b="1" dirty="0">
                <a:latin typeface="BIZ UDPゴシック" panose="020B0400000000000000" pitchFamily="50" charset="-128"/>
                <a:ea typeface="BIZ UDPゴシック" panose="020B0400000000000000" pitchFamily="50" charset="-128"/>
              </a:rPr>
              <a:t>はい</a:t>
            </a:r>
          </a:p>
        </p:txBody>
      </p:sp>
      <p:sp>
        <p:nvSpPr>
          <p:cNvPr id="25" name="テキスト ボックス 122"/>
          <p:cNvSpPr txBox="1"/>
          <p:nvPr/>
        </p:nvSpPr>
        <p:spPr>
          <a:xfrm>
            <a:off x="4685726" y="1804999"/>
            <a:ext cx="1885950" cy="1594675"/>
          </a:xfrm>
          <a:prstGeom prst="roundRect">
            <a:avLst>
              <a:gd name="adj" fmla="val 6321"/>
            </a:avLst>
          </a:prstGeom>
          <a:solidFill>
            <a:sysClr val="window" lastClr="FFFFFF"/>
          </a:solidFill>
          <a:ln w="38100" cmpd="sng">
            <a:solidFill>
              <a:schemeClr val="tx1"/>
            </a:solidFill>
            <a:prstDash val="sysDot"/>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1100" b="1" dirty="0">
                <a:solidFill>
                  <a:schemeClr val="tx1"/>
                </a:solidFill>
                <a:latin typeface="BIZ UDPゴシック" panose="020B0400000000000000" pitchFamily="50" charset="-128"/>
                <a:ea typeface="BIZ UDPゴシック" panose="020B0400000000000000" pitchFamily="50" charset="-128"/>
              </a:rPr>
              <a:t>大阪府では</a:t>
            </a:r>
            <a:r>
              <a:rPr kumimoji="1" lang="ja-JP" altLang="en-US" b="1" dirty="0">
                <a:solidFill>
                  <a:schemeClr val="tx1"/>
                </a:solidFill>
                <a:latin typeface="BIZ UDPゴシック" panose="020B0400000000000000" pitchFamily="50" charset="-128"/>
                <a:ea typeface="BIZ UDPゴシック" panose="020B0400000000000000" pitchFamily="50" charset="-128"/>
              </a:rPr>
              <a:t>対象外です</a:t>
            </a:r>
            <a:r>
              <a:rPr kumimoji="1" lang="ja-JP" altLang="en-US" sz="1100" b="1" dirty="0">
                <a:solidFill>
                  <a:schemeClr val="tx1"/>
                </a:solidFill>
                <a:latin typeface="BIZ UDPゴシック" panose="020B0400000000000000" pitchFamily="50" charset="-128"/>
                <a:ea typeface="BIZ UDPゴシック" panose="020B0400000000000000" pitchFamily="50" charset="-128"/>
              </a:rPr>
              <a:t>。</a:t>
            </a:r>
            <a:endParaRPr kumimoji="1" lang="en-US" altLang="ja-JP" sz="1100" b="1" dirty="0">
              <a:solidFill>
                <a:schemeClr val="tx1"/>
              </a:solidFill>
              <a:latin typeface="BIZ UDPゴシック" panose="020B0400000000000000" pitchFamily="50" charset="-128"/>
              <a:ea typeface="BIZ UDPゴシック" panose="020B0400000000000000" pitchFamily="50" charset="-128"/>
            </a:endParaRPr>
          </a:p>
          <a:p>
            <a:pPr algn="l"/>
            <a:r>
              <a:rPr kumimoji="1" lang="ja-JP" altLang="en-US" sz="500" b="1" dirty="0">
                <a:solidFill>
                  <a:schemeClr val="tx1"/>
                </a:solidFill>
                <a:latin typeface="BIZ UDPゴシック" panose="020B0400000000000000" pitchFamily="50" charset="-128"/>
                <a:ea typeface="BIZ UDPゴシック" panose="020B0400000000000000" pitchFamily="50" charset="-128"/>
              </a:rPr>
              <a:t>　</a:t>
            </a:r>
            <a:endParaRPr kumimoji="1" lang="en-US" altLang="ja-JP" sz="500" b="1" dirty="0">
              <a:solidFill>
                <a:schemeClr val="tx1"/>
              </a:solidFill>
              <a:latin typeface="BIZ UDPゴシック" panose="020B0400000000000000" pitchFamily="50" charset="-128"/>
              <a:ea typeface="BIZ UDPゴシック" panose="020B0400000000000000" pitchFamily="50" charset="-128"/>
            </a:endParaRPr>
          </a:p>
          <a:p>
            <a:pPr algn="l"/>
            <a:r>
              <a:rPr kumimoji="1" lang="ja-JP" altLang="en-US" sz="1100" b="1" dirty="0">
                <a:solidFill>
                  <a:schemeClr val="tx1"/>
                </a:solidFill>
                <a:latin typeface="BIZ UDPゴシック" panose="020B0400000000000000" pitchFamily="50" charset="-128"/>
                <a:ea typeface="BIZ UDPゴシック" panose="020B0400000000000000" pitchFamily="50" charset="-128"/>
              </a:rPr>
              <a:t>保護者等のお住まいの</a:t>
            </a:r>
            <a:endParaRPr kumimoji="1" lang="en-US" altLang="ja-JP" sz="1100" b="1" dirty="0">
              <a:solidFill>
                <a:schemeClr val="tx1"/>
              </a:solidFill>
              <a:latin typeface="BIZ UDPゴシック" panose="020B0400000000000000" pitchFamily="50" charset="-128"/>
              <a:ea typeface="BIZ UDPゴシック" panose="020B0400000000000000" pitchFamily="50" charset="-128"/>
            </a:endParaRPr>
          </a:p>
          <a:p>
            <a:pPr algn="l"/>
            <a:r>
              <a:rPr kumimoji="1" lang="ja-JP" altLang="en-US" sz="1100" b="1" dirty="0">
                <a:solidFill>
                  <a:schemeClr val="tx1"/>
                </a:solidFill>
                <a:latin typeface="BIZ UDPゴシック" panose="020B0400000000000000" pitchFamily="50" charset="-128"/>
                <a:ea typeface="BIZ UDPゴシック" panose="020B0400000000000000" pitchFamily="50" charset="-128"/>
              </a:rPr>
              <a:t>都道府県にお問い合わせ</a:t>
            </a:r>
            <a:endParaRPr kumimoji="1" lang="en-US" altLang="ja-JP" sz="1100" b="1" dirty="0">
              <a:solidFill>
                <a:schemeClr val="tx1"/>
              </a:solidFill>
              <a:latin typeface="BIZ UDPゴシック" panose="020B0400000000000000" pitchFamily="50" charset="-128"/>
              <a:ea typeface="BIZ UDPゴシック" panose="020B0400000000000000" pitchFamily="50" charset="-128"/>
            </a:endParaRPr>
          </a:p>
          <a:p>
            <a:pPr algn="l"/>
            <a:r>
              <a:rPr kumimoji="1" lang="ja-JP" altLang="en-US" sz="1100" b="1" dirty="0">
                <a:solidFill>
                  <a:schemeClr val="tx1"/>
                </a:solidFill>
                <a:latin typeface="BIZ UDPゴシック" panose="020B0400000000000000" pitchFamily="50" charset="-128"/>
                <a:ea typeface="BIZ UDPゴシック" panose="020B0400000000000000" pitchFamily="50" charset="-128"/>
              </a:rPr>
              <a:t>ください。</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p:txBody>
      </p:sp>
      <p:cxnSp>
        <p:nvCxnSpPr>
          <p:cNvPr id="33" name="カギ線コネクタ 32"/>
          <p:cNvCxnSpPr/>
          <p:nvPr/>
        </p:nvCxnSpPr>
        <p:spPr bwMode="auto">
          <a:xfrm>
            <a:off x="4138450" y="1769327"/>
            <a:ext cx="547276" cy="179099"/>
          </a:xfrm>
          <a:prstGeom prst="bentConnector3">
            <a:avLst>
              <a:gd name="adj1" fmla="val 3448"/>
            </a:avLst>
          </a:prstGeom>
          <a:solidFill>
            <a:srgbClr xmlns:mc="http://schemas.openxmlformats.org/markup-compatibility/2006" xmlns:a14="http://schemas.microsoft.com/office/drawing/2010/main" val="FFFFFF" mc:Ignorable="a14" a14:legacySpreadsheetColorIndex="65"/>
          </a:solidFill>
          <a:ln w="38100" cap="flat" cmpd="sng" algn="ctr">
            <a:solidFill>
              <a:srgbClr xmlns:mc="http://schemas.openxmlformats.org/markup-compatibility/2006" xmlns:a14="http://schemas.microsoft.com/office/drawing/2010/main" val="000000" mc:Ignorable="a14" a14:legacySpreadsheetColorIndex="64"/>
            </a:solidFill>
            <a:prstDash val="sysDot"/>
            <a:round/>
            <a:headEnd type="none" w="med" len="med"/>
            <a:tailEnd type="triangle"/>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34" name="正方形/長方形 33"/>
          <p:cNvSpPr/>
          <p:nvPr/>
        </p:nvSpPr>
        <p:spPr>
          <a:xfrm>
            <a:off x="3586983" y="1774088"/>
            <a:ext cx="610941" cy="191615"/>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kumimoji="1" lang="ja-JP" altLang="en-US" sz="1100" b="1" dirty="0">
                <a:latin typeface="BIZ UDPゴシック" panose="020B0400000000000000" pitchFamily="50" charset="-128"/>
                <a:ea typeface="BIZ UDPゴシック" panose="020B0400000000000000" pitchFamily="50" charset="-128"/>
              </a:rPr>
              <a:t>いいえ</a:t>
            </a:r>
          </a:p>
        </p:txBody>
      </p:sp>
      <p:sp>
        <p:nvSpPr>
          <p:cNvPr id="37" name="下矢印 36"/>
          <p:cNvSpPr/>
          <p:nvPr/>
        </p:nvSpPr>
        <p:spPr>
          <a:xfrm>
            <a:off x="1132095" y="1022761"/>
            <a:ext cx="228001" cy="451063"/>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38" name="下矢印 37"/>
          <p:cNvSpPr/>
          <p:nvPr/>
        </p:nvSpPr>
        <p:spPr>
          <a:xfrm>
            <a:off x="1993914" y="1660127"/>
            <a:ext cx="251512" cy="1060407"/>
          </a:xfrm>
          <a:prstGeom prst="downArrow">
            <a:avLst/>
          </a:prstGeom>
          <a:solidFill>
            <a:schemeClr val="bg1">
              <a:lumMod val="8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39" name="テキスト ボックス 109"/>
          <p:cNvSpPr txBox="1"/>
          <p:nvPr/>
        </p:nvSpPr>
        <p:spPr>
          <a:xfrm>
            <a:off x="348591" y="1476244"/>
            <a:ext cx="6305601" cy="267595"/>
          </a:xfrm>
          <a:prstGeom prst="rect">
            <a:avLst/>
          </a:prstGeom>
          <a:solidFill>
            <a:schemeClr val="bg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100" b="1" dirty="0">
                <a:latin typeface="BIZ UDPゴシック" panose="020B0400000000000000" pitchFamily="50" charset="-128"/>
                <a:ea typeface="BIZ UDPゴシック" panose="020B0400000000000000" pitchFamily="50" charset="-128"/>
              </a:rPr>
              <a:t>７月１日現在、保護者等の居住地は大阪府ですか</a:t>
            </a:r>
            <a:r>
              <a:rPr kumimoji="1" lang="en-US" altLang="ja-JP" sz="1100" b="1" dirty="0">
                <a:latin typeface="BIZ UDPゴシック" panose="020B0400000000000000" pitchFamily="50" charset="-128"/>
                <a:ea typeface="BIZ UDPゴシック" panose="020B0400000000000000" pitchFamily="50" charset="-128"/>
              </a:rPr>
              <a:t>｡</a:t>
            </a:r>
            <a:endParaRPr kumimoji="1" lang="en-US" altLang="ja-JP" sz="1000" dirty="0">
              <a:latin typeface="BIZ UDPゴシック" panose="020B0400000000000000" pitchFamily="50" charset="-128"/>
              <a:ea typeface="BIZ UDPゴシック" panose="020B0400000000000000" pitchFamily="50" charset="-128"/>
            </a:endParaRPr>
          </a:p>
        </p:txBody>
      </p:sp>
      <p:cxnSp>
        <p:nvCxnSpPr>
          <p:cNvPr id="41" name="カギ線コネクタ 40"/>
          <p:cNvCxnSpPr/>
          <p:nvPr/>
        </p:nvCxnSpPr>
        <p:spPr bwMode="auto">
          <a:xfrm>
            <a:off x="2964321" y="2932053"/>
            <a:ext cx="1733025" cy="282211"/>
          </a:xfrm>
          <a:prstGeom prst="bentConnector3">
            <a:avLst>
              <a:gd name="adj1" fmla="val 50000"/>
            </a:avLst>
          </a:prstGeom>
          <a:solidFill>
            <a:srgbClr xmlns:mc="http://schemas.openxmlformats.org/markup-compatibility/2006" xmlns:a14="http://schemas.microsoft.com/office/drawing/2010/main" val="FFFFFF" mc:Ignorable="a14" a14:legacySpreadsheetColorIndex="65"/>
          </a:solidFill>
          <a:ln w="38100" cap="flat" cmpd="sng" algn="ctr">
            <a:solidFill>
              <a:srgbClr xmlns:mc="http://schemas.openxmlformats.org/markup-compatibility/2006" xmlns:a14="http://schemas.microsoft.com/office/drawing/2010/main" val="000000" mc:Ignorable="a14" a14:legacySpreadsheetColorIndex="64"/>
            </a:solidFill>
            <a:prstDash val="sysDot"/>
            <a:round/>
            <a:headEnd type="none" w="med" len="med"/>
            <a:tailEnd type="triangle"/>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2" name="正方形/長方形 41"/>
          <p:cNvSpPr/>
          <p:nvPr/>
        </p:nvSpPr>
        <p:spPr>
          <a:xfrm>
            <a:off x="3251295" y="3050543"/>
            <a:ext cx="601764" cy="160414"/>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kumimoji="1" lang="ja-JP" altLang="en-US" sz="1100" b="1" dirty="0">
                <a:latin typeface="BIZ UDPゴシック" panose="020B0400000000000000" pitchFamily="50" charset="-128"/>
                <a:ea typeface="BIZ UDPゴシック" panose="020B0400000000000000" pitchFamily="50" charset="-128"/>
              </a:rPr>
              <a:t>いいえ</a:t>
            </a:r>
          </a:p>
        </p:txBody>
      </p:sp>
      <p:sp>
        <p:nvSpPr>
          <p:cNvPr id="43" name="テキスト ボックス 126"/>
          <p:cNvSpPr txBox="1"/>
          <p:nvPr/>
        </p:nvSpPr>
        <p:spPr>
          <a:xfrm>
            <a:off x="348591" y="3537890"/>
            <a:ext cx="6305602" cy="248027"/>
          </a:xfrm>
          <a:prstGeom prst="rect">
            <a:avLst/>
          </a:prstGeom>
          <a:solidFill>
            <a:schemeClr val="bg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100" b="1" dirty="0">
                <a:latin typeface="BIZ UDPゴシック" panose="020B0400000000000000" pitchFamily="50" charset="-128"/>
                <a:ea typeface="BIZ UDPゴシック" panose="020B0400000000000000" pitchFamily="50" charset="-128"/>
              </a:rPr>
              <a:t>７月１日現在、生徒は学校に在籍していますか</a:t>
            </a:r>
            <a:r>
              <a:rPr kumimoji="1" lang="en-US" altLang="ja-JP" sz="1100" b="1" dirty="0">
                <a:latin typeface="BIZ UDPゴシック" panose="020B0400000000000000" pitchFamily="50" charset="-128"/>
                <a:ea typeface="BIZ UDPゴシック" panose="020B0400000000000000" pitchFamily="50" charset="-128"/>
              </a:rPr>
              <a:t>｡</a:t>
            </a:r>
            <a:endParaRPr kumimoji="1" lang="en-US" altLang="ja-JP" sz="1000" dirty="0">
              <a:latin typeface="BIZ UDPゴシック" panose="020B0400000000000000" pitchFamily="50" charset="-128"/>
              <a:ea typeface="BIZ UDPゴシック" panose="020B0400000000000000" pitchFamily="50" charset="-128"/>
            </a:endParaRPr>
          </a:p>
        </p:txBody>
      </p:sp>
      <p:sp>
        <p:nvSpPr>
          <p:cNvPr id="47" name="テキスト ボックス 235"/>
          <p:cNvSpPr txBox="1"/>
          <p:nvPr/>
        </p:nvSpPr>
        <p:spPr>
          <a:xfrm>
            <a:off x="4693743" y="3863972"/>
            <a:ext cx="1195388" cy="315630"/>
          </a:xfrm>
          <a:prstGeom prst="roundRect">
            <a:avLst/>
          </a:prstGeom>
          <a:solidFill>
            <a:sysClr val="window" lastClr="FFFFFF"/>
          </a:solidFill>
          <a:ln w="38100" cmpd="sng">
            <a:solidFill>
              <a:schemeClr val="tx1"/>
            </a:solidFill>
            <a:prstDash val="sysDot"/>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100" b="1" dirty="0">
                <a:solidFill>
                  <a:schemeClr val="tx1"/>
                </a:solidFill>
                <a:latin typeface="BIZ UDPゴシック" panose="020B0400000000000000" pitchFamily="50" charset="-128"/>
                <a:ea typeface="BIZ UDPゴシック" panose="020B0400000000000000" pitchFamily="50" charset="-128"/>
              </a:rPr>
              <a:t>対象外です。</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p:txBody>
      </p:sp>
      <p:cxnSp>
        <p:nvCxnSpPr>
          <p:cNvPr id="48" name="カギ線コネクタ 47"/>
          <p:cNvCxnSpPr/>
          <p:nvPr/>
        </p:nvCxnSpPr>
        <p:spPr bwMode="auto">
          <a:xfrm>
            <a:off x="4136942" y="3813193"/>
            <a:ext cx="547276" cy="179099"/>
          </a:xfrm>
          <a:prstGeom prst="bentConnector3">
            <a:avLst>
              <a:gd name="adj1" fmla="val 3448"/>
            </a:avLst>
          </a:prstGeom>
          <a:solidFill>
            <a:srgbClr xmlns:mc="http://schemas.openxmlformats.org/markup-compatibility/2006" xmlns:a14="http://schemas.microsoft.com/office/drawing/2010/main" val="FFFFFF" mc:Ignorable="a14" a14:legacySpreadsheetColorIndex="65"/>
          </a:solidFill>
          <a:ln w="38100" cap="flat" cmpd="sng" algn="ctr">
            <a:solidFill>
              <a:srgbClr xmlns:mc="http://schemas.openxmlformats.org/markup-compatibility/2006" xmlns:a14="http://schemas.microsoft.com/office/drawing/2010/main" val="000000" mc:Ignorable="a14" a14:legacySpreadsheetColorIndex="64"/>
            </a:solidFill>
            <a:prstDash val="sysDot"/>
            <a:round/>
            <a:headEnd type="none" w="med" len="med"/>
            <a:tailEnd type="triangle"/>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9" name="正方形/長方形 48"/>
          <p:cNvSpPr/>
          <p:nvPr/>
        </p:nvSpPr>
        <p:spPr>
          <a:xfrm>
            <a:off x="3595000" y="3820417"/>
            <a:ext cx="602924" cy="207733"/>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kumimoji="1" lang="ja-JP" altLang="en-US" sz="1100" b="1" dirty="0">
                <a:latin typeface="BIZ UDPゴシック" panose="020B0400000000000000" pitchFamily="50" charset="-128"/>
                <a:ea typeface="BIZ UDPゴシック" panose="020B0400000000000000" pitchFamily="50" charset="-128"/>
              </a:rPr>
              <a:t>いいえ</a:t>
            </a:r>
          </a:p>
        </p:txBody>
      </p:sp>
      <p:sp>
        <p:nvSpPr>
          <p:cNvPr id="50" name="下矢印 49"/>
          <p:cNvSpPr/>
          <p:nvPr/>
        </p:nvSpPr>
        <p:spPr>
          <a:xfrm>
            <a:off x="444844" y="4284347"/>
            <a:ext cx="237073" cy="414541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51" name="正方形/長方形 50"/>
          <p:cNvSpPr/>
          <p:nvPr/>
        </p:nvSpPr>
        <p:spPr>
          <a:xfrm>
            <a:off x="616182" y="4572848"/>
            <a:ext cx="1033864" cy="273652"/>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kumimoji="1" lang="ja-JP" altLang="en-US" sz="1100" b="1" dirty="0">
                <a:latin typeface="BIZ UDPゴシック" panose="020B0400000000000000" pitchFamily="50" charset="-128"/>
                <a:ea typeface="BIZ UDPゴシック" panose="020B0400000000000000" pitchFamily="50" charset="-128"/>
              </a:rPr>
              <a:t>受給している</a:t>
            </a:r>
          </a:p>
        </p:txBody>
      </p:sp>
      <p:sp>
        <p:nvSpPr>
          <p:cNvPr id="55" name="正方形/長方形 54"/>
          <p:cNvSpPr/>
          <p:nvPr/>
        </p:nvSpPr>
        <p:spPr>
          <a:xfrm>
            <a:off x="2967536" y="4528771"/>
            <a:ext cx="2340443" cy="677108"/>
          </a:xfrm>
          <a:prstGeom prst="rect">
            <a:avLst/>
          </a:prstGeom>
        </p:spPr>
        <p:txBody>
          <a:bodyPr wrap="square">
            <a:spAutoFit/>
          </a:bodyPr>
          <a:lstStyle/>
          <a:p>
            <a:r>
              <a:rPr kumimoji="1" lang="ja-JP" altLang="en-US" sz="1100" b="1" dirty="0">
                <a:latin typeface="BIZ UDPゴシック" panose="020B0400000000000000" pitchFamily="50" charset="-128"/>
                <a:ea typeface="BIZ UDPゴシック" panose="020B0400000000000000" pitchFamily="50" charset="-128"/>
              </a:rPr>
              <a:t>受給していない</a:t>
            </a:r>
            <a:endParaRPr kumimoji="1" lang="en-US" altLang="ja-JP" sz="1100" b="1" dirty="0">
              <a:latin typeface="BIZ UDPゴシック" panose="020B0400000000000000" pitchFamily="50" charset="-128"/>
              <a:ea typeface="BIZ UDPゴシック" panose="020B0400000000000000" pitchFamily="50" charset="-128"/>
            </a:endParaRPr>
          </a:p>
          <a:p>
            <a:r>
              <a:rPr kumimoji="1" lang="ja-JP" altLang="en-US" sz="500" b="1" dirty="0">
                <a:latin typeface="BIZ UDPゴシック" panose="020B0400000000000000" pitchFamily="50" charset="-128"/>
                <a:ea typeface="BIZ UDPゴシック" panose="020B0400000000000000" pitchFamily="50" charset="-128"/>
              </a:rPr>
              <a:t>　</a:t>
            </a:r>
            <a:endParaRPr kumimoji="1" lang="en-US" altLang="ja-JP" sz="500" b="1" dirty="0">
              <a:latin typeface="BIZ UDPゴシック" panose="020B0400000000000000" pitchFamily="50" charset="-128"/>
              <a:ea typeface="BIZ UDPゴシック" panose="020B0400000000000000" pitchFamily="50" charset="-128"/>
            </a:endParaRPr>
          </a:p>
          <a:p>
            <a:r>
              <a:rPr kumimoji="1" lang="ja-JP" altLang="en-US" sz="1100" b="1" dirty="0">
                <a:latin typeface="BIZ UDPゴシック" panose="020B0400000000000000" pitchFamily="50" charset="-128"/>
                <a:ea typeface="BIZ UDPゴシック" panose="020B0400000000000000" pitchFamily="50" charset="-128"/>
              </a:rPr>
              <a:t>又は生活保護を受給しているが</a:t>
            </a:r>
            <a:endParaRPr kumimoji="1" lang="en-US" altLang="ja-JP" sz="1100" b="1" dirty="0">
              <a:latin typeface="BIZ UDPゴシック" panose="020B0400000000000000" pitchFamily="50" charset="-128"/>
              <a:ea typeface="BIZ UDPゴシック" panose="020B0400000000000000" pitchFamily="50" charset="-128"/>
            </a:endParaRPr>
          </a:p>
          <a:p>
            <a:r>
              <a:rPr kumimoji="1" lang="ja-JP" altLang="en-US" sz="1100" b="1" dirty="0">
                <a:latin typeface="BIZ UDPゴシック" panose="020B0400000000000000" pitchFamily="50" charset="-128"/>
                <a:ea typeface="BIZ UDPゴシック" panose="020B0400000000000000" pitchFamily="50" charset="-128"/>
              </a:rPr>
              <a:t>生徒が生業扶助を受けていない</a:t>
            </a:r>
            <a:endParaRPr kumimoji="1" lang="en-US" altLang="ja-JP" sz="1100" b="1" dirty="0">
              <a:latin typeface="BIZ UDPゴシック" panose="020B0400000000000000" pitchFamily="50" charset="-128"/>
              <a:ea typeface="BIZ UDPゴシック" panose="020B0400000000000000" pitchFamily="50" charset="-128"/>
            </a:endParaRPr>
          </a:p>
        </p:txBody>
      </p:sp>
      <p:sp>
        <p:nvSpPr>
          <p:cNvPr id="56" name="下矢印 55"/>
          <p:cNvSpPr/>
          <p:nvPr/>
        </p:nvSpPr>
        <p:spPr>
          <a:xfrm>
            <a:off x="2771955" y="4503946"/>
            <a:ext cx="251512" cy="876369"/>
          </a:xfrm>
          <a:prstGeom prst="downArrow">
            <a:avLst/>
          </a:prstGeom>
          <a:solidFill>
            <a:schemeClr val="bg1">
              <a:lumMod val="8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58" name="テキスト ボックス 186"/>
          <p:cNvSpPr txBox="1"/>
          <p:nvPr/>
        </p:nvSpPr>
        <p:spPr>
          <a:xfrm>
            <a:off x="348591" y="4253210"/>
            <a:ext cx="6305601" cy="264838"/>
          </a:xfrm>
          <a:prstGeom prst="rect">
            <a:avLst/>
          </a:prstGeom>
          <a:solidFill>
            <a:schemeClr val="bg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100" b="1" dirty="0">
                <a:latin typeface="BIZ UDPゴシック" panose="020B0400000000000000" pitchFamily="50" charset="-128"/>
                <a:ea typeface="BIZ UDPゴシック" panose="020B0400000000000000" pitchFamily="50" charset="-128"/>
              </a:rPr>
              <a:t>７月１日現在、生活保護（生業扶助）を受給していますか</a:t>
            </a:r>
            <a:r>
              <a:rPr kumimoji="1" lang="en-US" altLang="ja-JP" sz="1100" b="1" dirty="0">
                <a:latin typeface="BIZ UDPゴシック" panose="020B0400000000000000" pitchFamily="50" charset="-128"/>
                <a:ea typeface="BIZ UDPゴシック" panose="020B0400000000000000" pitchFamily="50" charset="-128"/>
              </a:rPr>
              <a:t>｡</a:t>
            </a:r>
          </a:p>
        </p:txBody>
      </p:sp>
      <p:sp>
        <p:nvSpPr>
          <p:cNvPr id="59" name="テキスト ボックス 110"/>
          <p:cNvSpPr txBox="1"/>
          <p:nvPr/>
        </p:nvSpPr>
        <p:spPr>
          <a:xfrm>
            <a:off x="692008" y="5414256"/>
            <a:ext cx="5962184" cy="237226"/>
          </a:xfrm>
          <a:prstGeom prst="rect">
            <a:avLst/>
          </a:prstGeom>
          <a:solidFill>
            <a:schemeClr val="bg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100" b="1" dirty="0">
                <a:latin typeface="BIZ UDPゴシック" panose="020B0400000000000000" pitchFamily="50" charset="-128"/>
                <a:ea typeface="BIZ UDPゴシック" panose="020B0400000000000000" pitchFamily="50" charset="-128"/>
              </a:rPr>
              <a:t>令和</a:t>
            </a:r>
            <a:r>
              <a:rPr kumimoji="1" lang="ja-JP" altLang="en-US" sz="1100" b="1" dirty="0">
                <a:solidFill>
                  <a:schemeClr val="tx1"/>
                </a:solidFill>
                <a:latin typeface="BIZ UDPゴシック" panose="020B0400000000000000" pitchFamily="50" charset="-128"/>
                <a:ea typeface="BIZ UDPゴシック" panose="020B0400000000000000" pitchFamily="50" charset="-128"/>
              </a:rPr>
              <a:t>７</a:t>
            </a:r>
            <a:r>
              <a:rPr kumimoji="1" lang="ja-JP" altLang="en-US" sz="1100" b="1" dirty="0">
                <a:latin typeface="BIZ UDPゴシック" panose="020B0400000000000000" pitchFamily="50" charset="-128"/>
                <a:ea typeface="BIZ UDPゴシック" panose="020B0400000000000000" pitchFamily="50" charset="-128"/>
              </a:rPr>
              <a:t>年度の保護者等全員の道府県民税及び市町村民税の「所得割額」が非課税（０円）ですか。</a:t>
            </a:r>
            <a:endParaRPr kumimoji="1" lang="en-US" altLang="ja-JP" sz="1100" b="1" dirty="0">
              <a:latin typeface="BIZ UDPゴシック" panose="020B0400000000000000" pitchFamily="50" charset="-128"/>
              <a:ea typeface="BIZ UDPゴシック" panose="020B0400000000000000" pitchFamily="50" charset="-128"/>
            </a:endParaRPr>
          </a:p>
        </p:txBody>
      </p:sp>
      <p:sp>
        <p:nvSpPr>
          <p:cNvPr id="63" name="テキスト ボックス 148"/>
          <p:cNvSpPr txBox="1"/>
          <p:nvPr/>
        </p:nvSpPr>
        <p:spPr>
          <a:xfrm>
            <a:off x="3429000" y="6353524"/>
            <a:ext cx="3286117" cy="1818703"/>
          </a:xfrm>
          <a:prstGeom prst="roundRect">
            <a:avLst>
              <a:gd name="adj" fmla="val 4393"/>
            </a:avLst>
          </a:prstGeom>
          <a:solidFill>
            <a:sysClr val="window" lastClr="FFFFFF"/>
          </a:solidFill>
          <a:ln w="38100" cmpd="sng">
            <a:solidFill>
              <a:schemeClr val="tx1"/>
            </a:solidFill>
            <a:prstDash val="sysDot"/>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200" b="1" dirty="0">
                <a:solidFill>
                  <a:schemeClr val="tx1"/>
                </a:solidFill>
                <a:latin typeface="BIZ UDPゴシック" panose="020B0400000000000000" pitchFamily="50" charset="-128"/>
                <a:ea typeface="BIZ UDPゴシック" panose="020B0400000000000000" pitchFamily="50" charset="-128"/>
              </a:rPr>
              <a:t>対象外</a:t>
            </a:r>
            <a:r>
              <a:rPr kumimoji="1" lang="ja-JP" altLang="en-US" b="1" dirty="0">
                <a:solidFill>
                  <a:schemeClr val="tx1"/>
                </a:solidFill>
                <a:latin typeface="BIZ UDPゴシック" panose="020B0400000000000000" pitchFamily="50" charset="-128"/>
                <a:ea typeface="BIZ UDPゴシック" panose="020B0400000000000000" pitchFamily="50" charset="-128"/>
              </a:rPr>
              <a:t>です。</a:t>
            </a:r>
            <a:endParaRPr kumimoji="1" lang="en-US" altLang="ja-JP" b="1" dirty="0">
              <a:solidFill>
                <a:schemeClr val="tx1"/>
              </a:solidFill>
              <a:latin typeface="BIZ UDPゴシック" panose="020B0400000000000000" pitchFamily="50" charset="-128"/>
              <a:ea typeface="BIZ UDPゴシック" panose="020B0400000000000000" pitchFamily="50" charset="-128"/>
            </a:endParaRPr>
          </a:p>
          <a:p>
            <a:r>
              <a:rPr kumimoji="1" lang="ja-JP" altLang="en-US" sz="500" b="1" dirty="0">
                <a:solidFill>
                  <a:schemeClr val="tx1"/>
                </a:solidFill>
                <a:latin typeface="BIZ UDPゴシック" panose="020B0400000000000000" pitchFamily="50" charset="-128"/>
                <a:ea typeface="BIZ UDPゴシック" panose="020B0400000000000000" pitchFamily="50" charset="-128"/>
              </a:rPr>
              <a:t>　</a:t>
            </a:r>
            <a:endParaRPr kumimoji="1" lang="en-US" altLang="ja-JP" sz="500" b="1" dirty="0">
              <a:solidFill>
                <a:schemeClr val="tx1"/>
              </a:solidFill>
              <a:latin typeface="BIZ UDPゴシック" panose="020B0400000000000000" pitchFamily="50" charset="-128"/>
              <a:ea typeface="BIZ UDPゴシック" panose="020B0400000000000000" pitchFamily="50" charset="-128"/>
            </a:endParaRPr>
          </a:p>
          <a:p>
            <a:pPr algn="l"/>
            <a:r>
              <a:rPr kumimoji="1" lang="ja-JP" altLang="en-US" sz="1050" b="1">
                <a:solidFill>
                  <a:schemeClr val="tx1"/>
                </a:solidFill>
                <a:latin typeface="BIZ UDPゴシック" panose="020B0400000000000000" pitchFamily="50" charset="-128"/>
                <a:ea typeface="BIZ UDPゴシック" panose="020B0400000000000000" pitchFamily="50" charset="-128"/>
              </a:rPr>
              <a:t>ただし、収入</a:t>
            </a:r>
            <a:r>
              <a:rPr kumimoji="1" lang="ja-JP" altLang="en-US" sz="1050" b="1" dirty="0">
                <a:solidFill>
                  <a:schemeClr val="tx1"/>
                </a:solidFill>
                <a:latin typeface="BIZ UDPゴシック" panose="020B0400000000000000" pitchFamily="50" charset="-128"/>
                <a:ea typeface="BIZ UDPゴシック" panose="020B0400000000000000" pitchFamily="50" charset="-128"/>
              </a:rPr>
              <a:t>が</a:t>
            </a:r>
            <a:r>
              <a:rPr kumimoji="1" lang="ja-JP" altLang="en-US" sz="1050" b="1">
                <a:solidFill>
                  <a:schemeClr val="tx1"/>
                </a:solidFill>
                <a:latin typeface="BIZ UDPゴシック" panose="020B0400000000000000" pitchFamily="50" charset="-128"/>
                <a:ea typeface="BIZ UDPゴシック" panose="020B0400000000000000" pitchFamily="50" charset="-128"/>
              </a:rPr>
              <a:t>激減して家計が急変し、</a:t>
            </a:r>
            <a:endParaRPr kumimoji="1" lang="en-US" altLang="ja-JP" sz="1050" b="1" dirty="0">
              <a:solidFill>
                <a:schemeClr val="tx1"/>
              </a:solidFill>
              <a:latin typeface="BIZ UDPゴシック" panose="020B0400000000000000" pitchFamily="50" charset="-128"/>
              <a:ea typeface="BIZ UDPゴシック" panose="020B0400000000000000" pitchFamily="50" charset="-128"/>
            </a:endParaRPr>
          </a:p>
          <a:p>
            <a:pPr algn="l"/>
            <a:r>
              <a:rPr kumimoji="1" lang="ja-JP" altLang="en-US" sz="1050" b="1" dirty="0">
                <a:solidFill>
                  <a:schemeClr val="tx1"/>
                </a:solidFill>
                <a:latin typeface="BIZ UDPゴシック" panose="020B0400000000000000" pitchFamily="50" charset="-128"/>
                <a:ea typeface="BIZ UDPゴシック" panose="020B0400000000000000" pitchFamily="50" charset="-128"/>
              </a:rPr>
              <a:t>急変後</a:t>
            </a:r>
            <a:r>
              <a:rPr kumimoji="1" lang="en-US" altLang="ja-JP" sz="1050" b="1" dirty="0">
                <a:solidFill>
                  <a:schemeClr val="tx1"/>
                </a:solidFill>
                <a:latin typeface="BIZ UDPゴシック" panose="020B0400000000000000" pitchFamily="50" charset="-128"/>
                <a:ea typeface="BIZ UDPゴシック" panose="020B0400000000000000" pitchFamily="50" charset="-128"/>
              </a:rPr>
              <a:t>1</a:t>
            </a:r>
            <a:r>
              <a:rPr kumimoji="1" lang="ja-JP" altLang="en-US" sz="1050" b="1" dirty="0">
                <a:solidFill>
                  <a:schemeClr val="tx1"/>
                </a:solidFill>
                <a:latin typeface="BIZ UDPゴシック" panose="020B0400000000000000" pitchFamily="50" charset="-128"/>
                <a:ea typeface="BIZ UDPゴシック" panose="020B0400000000000000" pitchFamily="50" charset="-128"/>
              </a:rPr>
              <a:t>年間の収入が非課税相当に減少した世帯は、</a:t>
            </a:r>
            <a:endParaRPr kumimoji="1" lang="en-US" altLang="ja-JP" sz="1050" b="1" dirty="0">
              <a:solidFill>
                <a:schemeClr val="tx1"/>
              </a:solidFill>
              <a:latin typeface="BIZ UDPゴシック" panose="020B0400000000000000" pitchFamily="50" charset="-128"/>
              <a:ea typeface="BIZ UDPゴシック" panose="020B0400000000000000" pitchFamily="50" charset="-128"/>
            </a:endParaRPr>
          </a:p>
          <a:p>
            <a:pPr algn="l"/>
            <a:r>
              <a:rPr kumimoji="1" lang="ja-JP" altLang="en-US" sz="1050" b="1" dirty="0">
                <a:solidFill>
                  <a:schemeClr val="tx1"/>
                </a:solidFill>
                <a:latin typeface="BIZ UDPゴシック" panose="020B0400000000000000" pitchFamily="50" charset="-128"/>
                <a:ea typeface="BIZ UDPゴシック" panose="020B0400000000000000" pitchFamily="50" charset="-128"/>
              </a:rPr>
              <a:t>給付金の支給対象となる場合があります。</a:t>
            </a:r>
            <a:endParaRPr kumimoji="1" lang="en-US" altLang="ja-JP" sz="1050" b="1" dirty="0">
              <a:solidFill>
                <a:schemeClr val="tx1"/>
              </a:solidFill>
              <a:latin typeface="BIZ UDPゴシック" panose="020B0400000000000000" pitchFamily="50" charset="-128"/>
              <a:ea typeface="BIZ UDPゴシック" panose="020B0400000000000000" pitchFamily="50" charset="-128"/>
            </a:endParaRPr>
          </a:p>
          <a:p>
            <a:pPr algn="l"/>
            <a:r>
              <a:rPr kumimoji="1" lang="ja-JP" altLang="en-US" sz="400" b="1" dirty="0">
                <a:solidFill>
                  <a:schemeClr val="tx1"/>
                </a:solidFill>
                <a:latin typeface="BIZ UDPゴシック" panose="020B0400000000000000" pitchFamily="50" charset="-128"/>
                <a:ea typeface="BIZ UDPゴシック" panose="020B0400000000000000" pitchFamily="50" charset="-128"/>
              </a:rPr>
              <a:t>　</a:t>
            </a:r>
            <a:endParaRPr kumimoji="1" lang="en-US" altLang="ja-JP" sz="400" b="1" dirty="0">
              <a:solidFill>
                <a:schemeClr val="tx1"/>
              </a:solidFill>
              <a:latin typeface="BIZ UDPゴシック" panose="020B0400000000000000" pitchFamily="50" charset="-128"/>
              <a:ea typeface="BIZ UDPゴシック" panose="020B0400000000000000" pitchFamily="50" charset="-128"/>
            </a:endParaRPr>
          </a:p>
          <a:p>
            <a:pPr algn="l"/>
            <a:r>
              <a:rPr kumimoji="1" lang="ja-JP" altLang="en-US" sz="1050" b="1" dirty="0">
                <a:solidFill>
                  <a:schemeClr val="tx1"/>
                </a:solidFill>
                <a:latin typeface="BIZ UDPゴシック" panose="020B0400000000000000" pitchFamily="50" charset="-128"/>
                <a:ea typeface="BIZ UDPゴシック" panose="020B0400000000000000" pitchFamily="50" charset="-128"/>
              </a:rPr>
              <a:t>「国公立高等学校等奨学のための給付金</a:t>
            </a:r>
            <a:endParaRPr kumimoji="1" lang="en-US" altLang="ja-JP" sz="1050" b="1" dirty="0">
              <a:solidFill>
                <a:schemeClr val="tx1"/>
              </a:solidFill>
              <a:latin typeface="BIZ UDPゴシック" panose="020B0400000000000000" pitchFamily="50" charset="-128"/>
              <a:ea typeface="BIZ UDPゴシック" panose="020B0400000000000000" pitchFamily="50" charset="-128"/>
            </a:endParaRPr>
          </a:p>
          <a:p>
            <a:pPr algn="l"/>
            <a:r>
              <a:rPr kumimoji="1" lang="ja-JP" altLang="en-US" sz="1050" b="1" dirty="0">
                <a:solidFill>
                  <a:schemeClr val="tx1"/>
                </a:solidFill>
                <a:latin typeface="BIZ UDPゴシック" panose="020B0400000000000000" pitchFamily="50" charset="-128"/>
                <a:ea typeface="BIZ UDPゴシック" panose="020B0400000000000000" pitchFamily="50" charset="-128"/>
              </a:rPr>
              <a:t>（家計急変世帯への支援）受給申請手続きについて」をご覧ください。</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p:txBody>
      </p:sp>
      <p:cxnSp>
        <p:nvCxnSpPr>
          <p:cNvPr id="64" name="カギ線コネクタ 63"/>
          <p:cNvCxnSpPr/>
          <p:nvPr/>
        </p:nvCxnSpPr>
        <p:spPr bwMode="auto">
          <a:xfrm rot="16200000" flipH="1">
            <a:off x="4277302" y="5875561"/>
            <a:ext cx="652841" cy="253885"/>
          </a:xfrm>
          <a:prstGeom prst="bentConnector3">
            <a:avLst>
              <a:gd name="adj1" fmla="val 50000"/>
            </a:avLst>
          </a:prstGeom>
          <a:solidFill>
            <a:srgbClr xmlns:mc="http://schemas.openxmlformats.org/markup-compatibility/2006" xmlns:a14="http://schemas.microsoft.com/office/drawing/2010/main" val="FFFFFF" mc:Ignorable="a14" a14:legacySpreadsheetColorIndex="65"/>
          </a:solidFill>
          <a:ln w="38100" cap="flat" cmpd="sng" algn="ctr">
            <a:solidFill>
              <a:srgbClr xmlns:mc="http://schemas.openxmlformats.org/markup-compatibility/2006" xmlns:a14="http://schemas.microsoft.com/office/drawing/2010/main" val="000000" mc:Ignorable="a14" a14:legacySpreadsheetColorIndex="64"/>
            </a:solidFill>
            <a:prstDash val="sysDot"/>
            <a:round/>
            <a:headEnd type="none" w="med" len="med"/>
            <a:tailEnd type="triangle"/>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65" name="正方形/長方形 64"/>
          <p:cNvSpPr/>
          <p:nvPr/>
        </p:nvSpPr>
        <p:spPr>
          <a:xfrm>
            <a:off x="3921133" y="5682248"/>
            <a:ext cx="634862" cy="207052"/>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kumimoji="1" lang="ja-JP" altLang="en-US" sz="1100" b="1" dirty="0">
                <a:latin typeface="BIZ UDPゴシック" panose="020B0400000000000000" pitchFamily="50" charset="-128"/>
                <a:ea typeface="BIZ UDPゴシック" panose="020B0400000000000000" pitchFamily="50" charset="-128"/>
              </a:rPr>
              <a:t>いいえ</a:t>
            </a:r>
          </a:p>
        </p:txBody>
      </p:sp>
      <p:sp>
        <p:nvSpPr>
          <p:cNvPr id="67" name="正方形/長方形 66"/>
          <p:cNvSpPr/>
          <p:nvPr/>
        </p:nvSpPr>
        <p:spPr>
          <a:xfrm>
            <a:off x="2669049" y="5658851"/>
            <a:ext cx="527536" cy="252223"/>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kumimoji="1" lang="ja-JP" altLang="en-US" sz="1100" b="1" dirty="0">
                <a:latin typeface="BIZ UDPゴシック" panose="020B0400000000000000" pitchFamily="50" charset="-128"/>
                <a:ea typeface="BIZ UDPゴシック" panose="020B0400000000000000" pitchFamily="50" charset="-128"/>
              </a:rPr>
              <a:t>はい</a:t>
            </a:r>
          </a:p>
        </p:txBody>
      </p:sp>
      <p:sp>
        <p:nvSpPr>
          <p:cNvPr id="70" name="下矢印 69"/>
          <p:cNvSpPr/>
          <p:nvPr/>
        </p:nvSpPr>
        <p:spPr>
          <a:xfrm>
            <a:off x="2435771" y="5651483"/>
            <a:ext cx="228001" cy="2778274"/>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73" name="テキスト ボックス 224"/>
          <p:cNvSpPr txBox="1">
            <a:spLocks noChangeAspect="1"/>
          </p:cNvSpPr>
          <p:nvPr/>
        </p:nvSpPr>
        <p:spPr>
          <a:xfrm>
            <a:off x="470558" y="8534974"/>
            <a:ext cx="1493168" cy="468000"/>
          </a:xfrm>
          <a:prstGeom prst="roundRect">
            <a:avLst/>
          </a:prstGeom>
          <a:solidFill>
            <a:schemeClr val="bg1"/>
          </a:solidFill>
          <a:ln w="38100" cmpd="sng">
            <a:solidFill>
              <a:sysClr val="windowText" lastClr="000000"/>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800" b="1" dirty="0">
                <a:solidFill>
                  <a:sysClr val="windowText" lastClr="000000"/>
                </a:solidFill>
                <a:latin typeface="BIZ UDPゴシック" panose="020B0400000000000000" pitchFamily="50" charset="-128"/>
                <a:ea typeface="BIZ UDPゴシック" panose="020B0400000000000000" pitchFamily="50" charset="-128"/>
              </a:rPr>
              <a:t>区分１</a:t>
            </a:r>
            <a:endParaRPr kumimoji="1" lang="en-US" altLang="ja-JP" sz="1800" b="1" dirty="0">
              <a:solidFill>
                <a:sysClr val="windowText" lastClr="000000"/>
              </a:solidFill>
              <a:latin typeface="BIZ UDPゴシック" panose="020B0400000000000000" pitchFamily="50" charset="-128"/>
              <a:ea typeface="BIZ UDPゴシック" panose="020B0400000000000000" pitchFamily="50" charset="-128"/>
            </a:endParaRPr>
          </a:p>
        </p:txBody>
      </p:sp>
      <p:sp>
        <p:nvSpPr>
          <p:cNvPr id="85" name="正方形/長方形 84"/>
          <p:cNvSpPr/>
          <p:nvPr/>
        </p:nvSpPr>
        <p:spPr>
          <a:xfrm>
            <a:off x="1300622" y="3793999"/>
            <a:ext cx="547276" cy="197249"/>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kumimoji="1" lang="ja-JP" altLang="en-US" sz="1100" b="1" dirty="0">
                <a:latin typeface="BIZ UDPゴシック" panose="020B0400000000000000" pitchFamily="50" charset="-128"/>
                <a:ea typeface="BIZ UDPゴシック" panose="020B0400000000000000" pitchFamily="50" charset="-128"/>
              </a:rPr>
              <a:t>はい</a:t>
            </a:r>
          </a:p>
        </p:txBody>
      </p:sp>
      <p:sp>
        <p:nvSpPr>
          <p:cNvPr id="86" name="下矢印 85"/>
          <p:cNvSpPr/>
          <p:nvPr/>
        </p:nvSpPr>
        <p:spPr>
          <a:xfrm>
            <a:off x="1132096" y="3789404"/>
            <a:ext cx="228001" cy="451063"/>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98" name="角丸四角形 97"/>
          <p:cNvSpPr/>
          <p:nvPr/>
        </p:nvSpPr>
        <p:spPr bwMode="auto">
          <a:xfrm>
            <a:off x="470558" y="9149342"/>
            <a:ext cx="5785303" cy="238125"/>
          </a:xfrm>
          <a:prstGeom prst="round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kumimoji="1" lang="ja-JP" altLang="en-US" sz="1200" dirty="0">
                <a:latin typeface="BIZ UDPゴシック" panose="020B0400000000000000" pitchFamily="50" charset="-128"/>
                <a:ea typeface="BIZ UDPゴシック" panose="020B0400000000000000" pitchFamily="50" charset="-128"/>
              </a:rPr>
              <a:t>各区分の金額等については、</a:t>
            </a:r>
            <a:r>
              <a:rPr kumimoji="1" lang="en-US" altLang="ja-JP" sz="1200" dirty="0">
                <a:latin typeface="BIZ UDPゴシック" panose="020B0400000000000000" pitchFamily="50" charset="-128"/>
                <a:ea typeface="BIZ UDPゴシック" panose="020B0400000000000000" pitchFamily="50" charset="-128"/>
              </a:rPr>
              <a:t>P.1【</a:t>
            </a:r>
            <a:r>
              <a:rPr kumimoji="1" lang="ja-JP" altLang="en-US" sz="1200" dirty="0">
                <a:latin typeface="BIZ UDPゴシック" panose="020B0400000000000000" pitchFamily="50" charset="-128"/>
                <a:ea typeface="BIZ UDPゴシック" panose="020B0400000000000000" pitchFamily="50" charset="-128"/>
              </a:rPr>
              <a:t>給付金額</a:t>
            </a:r>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をご参照ください。</a:t>
            </a:r>
          </a:p>
        </p:txBody>
      </p:sp>
      <p:sp>
        <p:nvSpPr>
          <p:cNvPr id="54" name="正方形/長方形 53"/>
          <p:cNvSpPr/>
          <p:nvPr/>
        </p:nvSpPr>
        <p:spPr>
          <a:xfrm>
            <a:off x="2186399" y="3055060"/>
            <a:ext cx="585556" cy="208722"/>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kumimoji="1" lang="ja-JP" altLang="en-US" sz="1100" b="1" dirty="0">
                <a:latin typeface="BIZ UDPゴシック" panose="020B0400000000000000" pitchFamily="50" charset="-128"/>
                <a:ea typeface="BIZ UDPゴシック" panose="020B0400000000000000" pitchFamily="50" charset="-128"/>
              </a:rPr>
              <a:t>はい</a:t>
            </a:r>
          </a:p>
        </p:txBody>
      </p:sp>
      <p:sp>
        <p:nvSpPr>
          <p:cNvPr id="57" name="下矢印 56"/>
          <p:cNvSpPr/>
          <p:nvPr/>
        </p:nvSpPr>
        <p:spPr>
          <a:xfrm>
            <a:off x="2017873" y="2991322"/>
            <a:ext cx="228001" cy="545786"/>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60" name="テキスト ボックス 174"/>
          <p:cNvSpPr txBox="1"/>
          <p:nvPr/>
        </p:nvSpPr>
        <p:spPr>
          <a:xfrm>
            <a:off x="1731027" y="2712498"/>
            <a:ext cx="2573584" cy="265098"/>
          </a:xfrm>
          <a:prstGeom prst="rect">
            <a:avLst/>
          </a:prstGeom>
          <a:solidFill>
            <a:schemeClr val="bg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100" b="1" dirty="0">
                <a:latin typeface="BIZ UDPゴシック" panose="020B0400000000000000" pitchFamily="50" charset="-128"/>
                <a:ea typeface="BIZ UDPゴシック" panose="020B0400000000000000" pitchFamily="50" charset="-128"/>
              </a:rPr>
              <a:t>世帯の生活の本拠は、大阪府内ですか</a:t>
            </a:r>
            <a:r>
              <a:rPr kumimoji="1" lang="en-US" altLang="ja-JP" sz="1100" b="1" dirty="0">
                <a:latin typeface="BIZ UDPゴシック" panose="020B0400000000000000" pitchFamily="50" charset="-128"/>
                <a:ea typeface="BIZ UDPゴシック" panose="020B0400000000000000" pitchFamily="50" charset="-128"/>
              </a:rPr>
              <a:t>｡</a:t>
            </a:r>
            <a:endParaRPr kumimoji="1" lang="en-US" altLang="ja-JP" sz="1000" dirty="0">
              <a:latin typeface="BIZ UDPゴシック" panose="020B0400000000000000" pitchFamily="50" charset="-128"/>
              <a:ea typeface="BIZ UDPゴシック" panose="020B0400000000000000" pitchFamily="50" charset="-128"/>
            </a:endParaRPr>
          </a:p>
        </p:txBody>
      </p:sp>
      <p:sp>
        <p:nvSpPr>
          <p:cNvPr id="61" name="テキスト ボックス 224">
            <a:extLst>
              <a:ext uri="{FF2B5EF4-FFF2-40B4-BE49-F238E27FC236}">
                <a16:creationId xmlns:a16="http://schemas.microsoft.com/office/drawing/2014/main" id="{B3640CF7-B21D-4BB6-A64F-513D8792DBDB}"/>
              </a:ext>
            </a:extLst>
          </p:cNvPr>
          <p:cNvSpPr txBox="1">
            <a:spLocks noChangeAspect="1"/>
          </p:cNvSpPr>
          <p:nvPr/>
        </p:nvSpPr>
        <p:spPr>
          <a:xfrm>
            <a:off x="2152556" y="8534974"/>
            <a:ext cx="1493168" cy="468000"/>
          </a:xfrm>
          <a:prstGeom prst="roundRect">
            <a:avLst/>
          </a:prstGeom>
          <a:solidFill>
            <a:schemeClr val="bg1"/>
          </a:solidFill>
          <a:ln w="38100" cmpd="sng">
            <a:solidFill>
              <a:sysClr val="windowText" lastClr="000000"/>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800" b="1" dirty="0">
                <a:solidFill>
                  <a:sysClr val="windowText" lastClr="000000"/>
                </a:solidFill>
                <a:latin typeface="BIZ UDPゴシック" panose="020B0400000000000000" pitchFamily="50" charset="-128"/>
                <a:ea typeface="BIZ UDPゴシック" panose="020B0400000000000000" pitchFamily="50" charset="-128"/>
              </a:rPr>
              <a:t>区分</a:t>
            </a:r>
            <a:r>
              <a:rPr kumimoji="1" lang="en-US" altLang="ja-JP" sz="1800" b="1" dirty="0">
                <a:solidFill>
                  <a:sysClr val="windowText" lastClr="000000"/>
                </a:solidFill>
                <a:latin typeface="BIZ UDPゴシック" panose="020B0400000000000000" pitchFamily="50" charset="-128"/>
                <a:ea typeface="BIZ UDPゴシック" panose="020B0400000000000000" pitchFamily="50" charset="-128"/>
              </a:rPr>
              <a:t>2</a:t>
            </a:r>
          </a:p>
        </p:txBody>
      </p:sp>
      <p:sp>
        <p:nvSpPr>
          <p:cNvPr id="44" name="正方形/長方形 43">
            <a:extLst>
              <a:ext uri="{FF2B5EF4-FFF2-40B4-BE49-F238E27FC236}">
                <a16:creationId xmlns:a16="http://schemas.microsoft.com/office/drawing/2014/main" id="{C23AA904-A333-486A-AE7C-8CD0200AD154}"/>
              </a:ext>
            </a:extLst>
          </p:cNvPr>
          <p:cNvSpPr/>
          <p:nvPr/>
        </p:nvSpPr>
        <p:spPr>
          <a:xfrm>
            <a:off x="3012831" y="9737369"/>
            <a:ext cx="973015" cy="170816"/>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kumimoji="1" lang="ja-JP" altLang="en-US" sz="900" dirty="0"/>
              <a:t>ー</a:t>
            </a:r>
            <a:r>
              <a:rPr kumimoji="1" lang="en-US" altLang="ja-JP" sz="900" dirty="0">
                <a:latin typeface="+mn-ea"/>
              </a:rPr>
              <a:t>3</a:t>
            </a:r>
            <a:r>
              <a:rPr kumimoji="1" lang="ja-JP" altLang="en-US" sz="900" dirty="0">
                <a:latin typeface="+mn-ea"/>
              </a:rPr>
              <a:t>ー</a:t>
            </a:r>
          </a:p>
        </p:txBody>
      </p:sp>
    </p:spTree>
    <p:extLst>
      <p:ext uri="{BB962C8B-B14F-4D97-AF65-F5344CB8AC3E}">
        <p14:creationId xmlns:p14="http://schemas.microsoft.com/office/powerpoint/2010/main" val="216272920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FC252EFB8773034099C8DE7A36EE5FC2" ma:contentTypeVersion="13" ma:contentTypeDescription="新しいドキュメントを作成します。" ma:contentTypeScope="" ma:versionID="e3d943fcae5d9c927c544214b325e346">
  <xsd:schema xmlns:xsd="http://www.w3.org/2001/XMLSchema" xmlns:xs="http://www.w3.org/2001/XMLSchema" xmlns:p="http://schemas.microsoft.com/office/2006/metadata/properties" xmlns:ns2="596fd2e1-8861-4777-886d-6c9c4e7eefa4" xmlns:ns3="92c85782-91b6-4975-a634-e8e07eaefb77" targetNamespace="http://schemas.microsoft.com/office/2006/metadata/properties" ma:root="true" ma:fieldsID="4bd6654870dc30a73e2caf382277ec61" ns2:_="" ns3:_="">
    <xsd:import namespace="596fd2e1-8861-4777-886d-6c9c4e7eefa4"/>
    <xsd:import namespace="92c85782-91b6-4975-a634-e8e07eaefb7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6fd2e1-8861-4777-886d-6c9c4e7eefa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5efb9172-ed01-4b15-a485-c06beb5524f5"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2c85782-91b6-4975-a634-e8e07eaefb77"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442ced8d-25b3-47c3-af07-ef81fe8b8003}" ma:internalName="TaxCatchAll" ma:showField="CatchAllData" ma:web="92c85782-91b6-4975-a634-e8e07eaefb7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96fd2e1-8861-4777-886d-6c9c4e7eefa4">
      <Terms xmlns="http://schemas.microsoft.com/office/infopath/2007/PartnerControls"/>
    </lcf76f155ced4ddcb4097134ff3c332f>
    <TaxCatchAll xmlns="92c85782-91b6-4975-a634-e8e07eaefb77" xsi:nil="true"/>
  </documentManagement>
</p:properties>
</file>

<file path=customXml/itemProps1.xml><?xml version="1.0" encoding="utf-8"?>
<ds:datastoreItem xmlns:ds="http://schemas.openxmlformats.org/officeDocument/2006/customXml" ds:itemID="{58E7B8EE-EBFB-4C51-906A-1EFC7D92C9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6fd2e1-8861-4777-886d-6c9c4e7eefa4"/>
    <ds:schemaRef ds:uri="92c85782-91b6-4975-a634-e8e07eaefb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21075D1-7187-48C8-9AD8-EDF65F1EF945}">
  <ds:schemaRefs>
    <ds:schemaRef ds:uri="http://schemas.microsoft.com/sharepoint/v3/contenttype/forms"/>
  </ds:schemaRefs>
</ds:datastoreItem>
</file>

<file path=customXml/itemProps3.xml><?xml version="1.0" encoding="utf-8"?>
<ds:datastoreItem xmlns:ds="http://schemas.openxmlformats.org/officeDocument/2006/customXml" ds:itemID="{CA28A156-FCE2-4DD8-BE7D-6D6101E26D7E}">
  <ds:schemaRefs>
    <ds:schemaRef ds:uri="http://purl.org/dc/dcmitype/"/>
    <ds:schemaRef ds:uri="http://schemas.microsoft.com/office/2006/metadata/properties"/>
    <ds:schemaRef ds:uri="596fd2e1-8861-4777-886d-6c9c4e7eefa4"/>
    <ds:schemaRef ds:uri="http://purl.org/dc/elements/1.1/"/>
    <ds:schemaRef ds:uri="http://schemas.microsoft.com/office/2006/documentManagement/types"/>
    <ds:schemaRef ds:uri="http://purl.org/dc/terms/"/>
    <ds:schemaRef ds:uri="92c85782-91b6-4975-a634-e8e07eaefb77"/>
    <ds:schemaRef ds:uri="http://www.w3.org/XML/1998/namespace"/>
    <ds:schemaRef ds:uri="http://schemas.microsoft.com/office/infopath/2007/PartnerControls"/>
    <ds:schemaRef ds:uri="http://schemas.openxmlformats.org/package/2006/metadata/core-properties"/>
  </ds:schemaRefs>
</ds:datastoreItem>
</file>

<file path=docMetadata/LabelInfo.xml><?xml version="1.0" encoding="utf-8"?>
<clbl:labelList xmlns:clbl="http://schemas.microsoft.com/office/2020/mipLabelMetadata">
  <clbl:label id="{c5ee6e94-d455-43df-b19e-97dde671e91e}" enabled="1" method="Standard" siteId="{12070d49-0d58-40e3-8d87-8f8077d1ef42}" contentBits="0" removed="0"/>
</clbl:labelList>
</file>

<file path=docProps/app.xml><?xml version="1.0" encoding="utf-8"?>
<Properties xmlns="http://schemas.openxmlformats.org/officeDocument/2006/extended-properties" xmlns:vt="http://schemas.openxmlformats.org/officeDocument/2006/docPropsVTypes">
  <Template>Office Theme</Template>
  <TotalTime>1996</TotalTime>
  <Words>1430</Words>
  <Application>Microsoft Office PowerPoint</Application>
  <PresentationFormat>A4 210 x 297 mm</PresentationFormat>
  <Paragraphs>154</Paragraphs>
  <Slides>3</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3</vt:i4>
      </vt:variant>
    </vt:vector>
  </HeadingPairs>
  <TitlesOfParts>
    <vt:vector size="14" baseType="lpstr">
      <vt:lpstr>BIZ UDPゴシック</vt:lpstr>
      <vt:lpstr>Meiryo UI</vt:lpstr>
      <vt:lpstr>UD デジタル 教科書体 NK-B</vt:lpstr>
      <vt:lpstr>UD デジタル 教科書体 NK-R</vt:lpstr>
      <vt:lpstr>メイリオ</vt: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泰松　杏実</dc:creator>
  <cp:lastModifiedBy>嶋津　清美</cp:lastModifiedBy>
  <cp:revision>168</cp:revision>
  <cp:lastPrinted>2025-06-26T00:28:36Z</cp:lastPrinted>
  <dcterms:created xsi:type="dcterms:W3CDTF">2023-02-01T13:49:57Z</dcterms:created>
  <dcterms:modified xsi:type="dcterms:W3CDTF">2025-07-04T00:15:37Z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0x010100FC252EFB8773034099C8DE7A36EE5FC2</vt:lpwstr>
  </property>
  <property fmtid="{D5CDD505-2E9C-101B-9397-08002B2CF9AE}" pid="3" name="MediaServiceImageTags">
    <vt:lpwstr/>
  </property>
</Properties>
</file>